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5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95" autoAdjust="0"/>
  </p:normalViewPr>
  <p:slideViewPr>
    <p:cSldViewPr>
      <p:cViewPr varScale="1">
        <p:scale>
          <a:sx n="78" d="100"/>
          <a:sy n="78" d="100"/>
        </p:scale>
        <p:origin x="-9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046226F5-F371-428F-93E1-0FBBBF3723D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226F5-F371-428F-93E1-0FBBBF3723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226F5-F371-428F-93E1-0FBBBF3723D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046226F5-F371-428F-93E1-0FBBBF3723D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046226F5-F371-428F-93E1-0FBBBF3723D1}"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46226F5-F371-428F-93E1-0FBBBF3723D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046226F5-F371-428F-93E1-0FBBBF3723D1}"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226F5-F371-428F-93E1-0FBBBF3723D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6226F5-F371-428F-93E1-0FBBBF3723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6226F5-F371-428F-93E1-0FBBBF3723D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3165A273-0D32-468D-9908-3D13015C52B8}" type="datetimeFigureOut">
              <a:rPr lang="en-US" smtClean="0"/>
              <a:pPr/>
              <a:t>8/20/2010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046226F5-F371-428F-93E1-0FBBBF3723D1}"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tileRect r="-100000" b="-100000"/>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165A273-0D32-468D-9908-3D13015C52B8}" type="datetimeFigureOut">
              <a:rPr lang="en-US" smtClean="0"/>
              <a:pPr/>
              <a:t>8/20/2010</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6226F5-F371-428F-93E1-0FBBBF3723D1}"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www.4shared.com/file/166756968/c1ff7cc1/Angklung_-_02_-_Bunga_Anggerek.html" TargetMode="External"/><Relationship Id="rId13" Type="http://schemas.openxmlformats.org/officeDocument/2006/relationships/hyperlink" Target="http://www.index-of-mp3.com/download-Angklung_(Suwandi)_-_Sarinande-fs178070747-b7d3691f.html" TargetMode="External"/><Relationship Id="rId3" Type="http://schemas.openxmlformats.org/officeDocument/2006/relationships/hyperlink" Target="http://go2.wordpress.com/?id=725X1342&amp;site=kangjavas.wordpress.com&amp;url=http://www.mp3raid.com/search/download-mp3/8608857/angklung.html&amp;sref=http://kangjavas.wordpress.com/2010/01/30/download-mp3-angklung/" TargetMode="External"/><Relationship Id="rId7" Type="http://schemas.openxmlformats.org/officeDocument/2006/relationships/hyperlink" Target="http://www.4shared.com/file/166767180/a0a89570/Angklung_-_05_-_Pohon_Beringin.html" TargetMode="External"/><Relationship Id="rId12" Type="http://schemas.openxmlformats.org/officeDocument/2006/relationships/hyperlink" Target="http://www.index-of-mp3.com/download-Angklung_-_03_-_Duhil_Sayo-fs166759920-f32b21a1.html" TargetMode="External"/><Relationship Id="rId2" Type="http://schemas.openxmlformats.org/officeDocument/2006/relationships/image" Target="../media/image3.jpe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mp3raid.com/search/download-mp3/8573513/angklung.html" TargetMode="External"/><Relationship Id="rId11" Type="http://schemas.openxmlformats.org/officeDocument/2006/relationships/hyperlink" Target="http://www.index-of-mp3.com/download-Angklung_-_06_-_Ajo_Mama-fs166769509-f67b7833.html" TargetMode="External"/><Relationship Id="rId5" Type="http://schemas.openxmlformats.org/officeDocument/2006/relationships/hyperlink" Target="http://www.mp3raid.com/search/download-mp3/8443477/angklung.html" TargetMode="External"/><Relationship Id="rId15" Type="http://schemas.openxmlformats.org/officeDocument/2006/relationships/hyperlink" Target="http://www.index-of-mp3.com/download-besame_mucho_(angklung_version)-fs201913690-81f1934f.html" TargetMode="External"/><Relationship Id="rId10" Type="http://schemas.openxmlformats.org/officeDocument/2006/relationships/hyperlink" Target="http://www.index-of-mp3.com/download-angklung_Bungong_Jeumpa-fs161274507-4ba30b64.html" TargetMode="External"/><Relationship Id="rId4" Type="http://schemas.openxmlformats.org/officeDocument/2006/relationships/hyperlink" Target="http://www.mp3raid.com/search/download-mp3/8131302/angklung.html" TargetMode="External"/><Relationship Id="rId9" Type="http://schemas.openxmlformats.org/officeDocument/2006/relationships/hyperlink" Target="http://www.mainmusik.com/music/angklung-08-lapaloma_28e914.html" TargetMode="External"/><Relationship Id="rId14" Type="http://schemas.openxmlformats.org/officeDocument/2006/relationships/hyperlink" Target="http://www.index-of-mp3.com/download-Angklung_(KPA_ITB)_-_Pileuleuyan-fs178070782-6b0cd29c.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Users\User\Desktop\Aditya%20FIles\preview.mp3"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usicmall-asia.com/malaysia/instruments/angklung.html" TargetMode="External"/><Relationship Id="rId7" Type="http://schemas.openxmlformats.org/officeDocument/2006/relationships/hyperlink" Target="http://en.wikipedia.org/wiki/File:Wayang_Golek_Sundanese_Traditional_Puppet_Show.JP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joshuaproject.net/people-profile.php?rog3=ID&amp;peo3=15121" TargetMode="External"/><Relationship Id="rId5" Type="http://schemas.openxmlformats.org/officeDocument/2006/relationships/hyperlink" Target="http://georgetterox.blog.friendster.com/files/anak-ank-sd-di-malaysia-dan-singapura-asyik-belajar-angklung.jpg" TargetMode="External"/><Relationship Id="rId4" Type="http://schemas.openxmlformats.org/officeDocument/2006/relationships/hyperlink" Target="http://discover-indonesia.com/west-java/angklung-a-bamboo-music-instru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llpaper-T-app.jpg"/>
          <p:cNvPicPr>
            <a:picLocks noChangeAspect="1"/>
          </p:cNvPicPr>
          <p:nvPr/>
        </p:nvPicPr>
        <p:blipFill>
          <a:blip r:embed="rId2" cstate="print"/>
          <a:stretch>
            <a:fillRect/>
          </a:stretch>
        </p:blipFill>
        <p:spPr>
          <a:xfrm>
            <a:off x="0" y="0"/>
            <a:ext cx="9144000" cy="6836636"/>
          </a:xfrm>
          <a:prstGeom prst="rect">
            <a:avLst/>
          </a:prstGeom>
          <a:ln>
            <a:noFill/>
          </a:ln>
          <a:effectLst>
            <a:softEdge rad="112500"/>
          </a:effectLst>
        </p:spPr>
      </p:pic>
      <p:sp>
        <p:nvSpPr>
          <p:cNvPr id="2" name="Title 1"/>
          <p:cNvSpPr>
            <a:spLocks noGrp="1"/>
          </p:cNvSpPr>
          <p:nvPr>
            <p:ph type="ctrTitle"/>
          </p:nvPr>
        </p:nvSpPr>
        <p:spPr/>
        <p:txBody>
          <a:bodyPr>
            <a:normAutofit/>
          </a:bodyPr>
          <a:lstStyle/>
          <a:p>
            <a:r>
              <a:rPr lang="en-US" sz="6000" dirty="0" smtClean="0">
                <a:solidFill>
                  <a:srgbClr val="00B0F0"/>
                </a:solidFill>
                <a:effectLst>
                  <a:outerShdw blurRad="38100" dist="38100" dir="2700000" algn="tl">
                    <a:srgbClr val="000000">
                      <a:alpha val="43137"/>
                    </a:srgbClr>
                  </a:outerShdw>
                  <a:reflection blurRad="12700" stA="48000" endA="300" endPos="55000" dir="5400000" sy="-90000" algn="bl" rotWithShape="0"/>
                </a:effectLst>
                <a:latin typeface="Chiller" pitchFamily="82" charset="0"/>
              </a:rPr>
              <a:t>Angklung</a:t>
            </a:r>
            <a:endParaRPr lang="en-US" sz="6000" dirty="0">
              <a:solidFill>
                <a:srgbClr val="00B0F0"/>
              </a:solidFill>
              <a:effectLst>
                <a:outerShdw blurRad="38100" dist="38100" dir="2700000" algn="tl">
                  <a:srgbClr val="000000">
                    <a:alpha val="43137"/>
                  </a:srgbClr>
                </a:outerShdw>
                <a:reflection blurRad="12700" stA="48000" endA="300" endPos="55000" dir="5400000" sy="-90000" algn="bl" rotWithShape="0"/>
              </a:effectLst>
              <a:latin typeface="Chiller" pitchFamily="82" charset="0"/>
            </a:endParaRPr>
          </a:p>
        </p:txBody>
      </p:sp>
      <p:sp>
        <p:nvSpPr>
          <p:cNvPr id="3" name="Subtitle 2"/>
          <p:cNvSpPr>
            <a:spLocks noGrp="1"/>
          </p:cNvSpPr>
          <p:nvPr>
            <p:ph type="subTitle" idx="1"/>
          </p:nvPr>
        </p:nvSpPr>
        <p:spPr/>
        <p:txBody>
          <a:bodyPr/>
          <a:lstStyle/>
          <a:p>
            <a:r>
              <a:rPr lang="en-US" dirty="0" smtClean="0">
                <a:solidFill>
                  <a:schemeClr val="bg2">
                    <a:lumMod val="10000"/>
                  </a:schemeClr>
                </a:solidFill>
              </a:rPr>
              <a:t>By: Aditya and Matthew</a:t>
            </a:r>
            <a:endParaRPr lang="en-US" dirty="0">
              <a:solidFill>
                <a:schemeClr val="bg2">
                  <a:lumMod val="10000"/>
                </a:schemeClr>
              </a:solidFill>
            </a:endParaRPr>
          </a:p>
        </p:txBody>
      </p:sp>
      <p:pic>
        <p:nvPicPr>
          <p:cNvPr id="4" name="Picture 3" descr="angklung[2].jpg"/>
          <p:cNvPicPr>
            <a:picLocks noChangeAspect="1"/>
          </p:cNvPicPr>
          <p:nvPr/>
        </p:nvPicPr>
        <p:blipFill>
          <a:blip r:embed="rId3" cstate="print"/>
          <a:stretch>
            <a:fillRect/>
          </a:stretch>
        </p:blipFill>
        <p:spPr>
          <a:xfrm>
            <a:off x="5148064" y="3068960"/>
            <a:ext cx="3089896"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nak-ank-sd-di-malaysia-dan-singapura-asyik-belajar-angklung.jpg"/>
          <p:cNvPicPr>
            <a:picLocks noChangeAspect="1"/>
          </p:cNvPicPr>
          <p:nvPr/>
        </p:nvPicPr>
        <p:blipFill>
          <a:blip r:embed="rId4" cstate="print"/>
          <a:stretch>
            <a:fillRect/>
          </a:stretch>
        </p:blipFill>
        <p:spPr>
          <a:xfrm>
            <a:off x="611560" y="620688"/>
            <a:ext cx="3719453" cy="2808312"/>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2" cstate="print"/>
          <a:stretch>
            <a:fillRect/>
          </a:stretch>
        </p:blipFill>
        <p:spPr>
          <a:xfrm>
            <a:off x="0" y="0"/>
            <a:ext cx="9144000" cy="6836636"/>
          </a:xfrm>
        </p:spPr>
      </p:pic>
      <p:sp>
        <p:nvSpPr>
          <p:cNvPr id="2" name="Title 1"/>
          <p:cNvSpPr>
            <a:spLocks noGrp="1"/>
          </p:cNvSpPr>
          <p:nvPr>
            <p:ph type="title"/>
          </p:nvPr>
        </p:nvSpPr>
        <p:spPr>
          <a:xfrm>
            <a:off x="179512" y="3212976"/>
            <a:ext cx="8686800" cy="838200"/>
          </a:xfrm>
        </p:spPr>
        <p:style>
          <a:lnRef idx="1">
            <a:schemeClr val="accent5"/>
          </a:lnRef>
          <a:fillRef idx="3">
            <a:schemeClr val="accent5"/>
          </a:fillRef>
          <a:effectRef idx="2">
            <a:schemeClr val="accent5"/>
          </a:effectRef>
          <a:fontRef idx="minor">
            <a:schemeClr val="lt1"/>
          </a:fontRef>
        </p:style>
        <p:txBody>
          <a:bodyPr/>
          <a:lstStyle/>
          <a:p>
            <a:r>
              <a:rPr lang="en-US" dirty="0" smtClean="0">
                <a:solidFill>
                  <a:srgbClr val="FFFF00"/>
                </a:solidFill>
                <a:latin typeface="Chiller" pitchFamily="82" charset="0"/>
              </a:rPr>
              <a:t>                           Thank you</a:t>
            </a:r>
            <a:endParaRPr lang="en-US" dirty="0">
              <a:solidFill>
                <a:srgbClr val="FFFF00"/>
              </a:solidFill>
              <a:latin typeface="Chiller" pitchFamily="82" charset="0"/>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2" cstate="print"/>
          <a:stretch>
            <a:fillRect/>
          </a:stretch>
        </p:blipFill>
        <p:spPr>
          <a:xfrm>
            <a:off x="-28576" y="0"/>
            <a:ext cx="9216000" cy="6890467"/>
          </a:xfrm>
          <a:prstGeom prst="rect">
            <a:avLst/>
          </a:prstGeom>
          <a:ln>
            <a:noFill/>
          </a:ln>
          <a:effectLst>
            <a:softEdge rad="112500"/>
          </a:effectLst>
        </p:spPr>
        <p:style>
          <a:lnRef idx="2">
            <a:schemeClr val="accent1">
              <a:shade val="50000"/>
            </a:schemeClr>
          </a:lnRef>
          <a:fillRef idx="1">
            <a:schemeClr val="accent1"/>
          </a:fillRef>
          <a:effectRef idx="0">
            <a:schemeClr val="accent1"/>
          </a:effectRef>
          <a:fontRef idx="minor">
            <a:schemeClr val="lt1"/>
          </a:fontRef>
        </p:style>
      </p:pic>
      <p:sp>
        <p:nvSpPr>
          <p:cNvPr id="2" name="Title 1"/>
          <p:cNvSpPr>
            <a:spLocks noGrp="1"/>
          </p:cNvSpPr>
          <p:nvPr>
            <p:ph type="title"/>
          </p:nvPr>
        </p:nvSpPr>
        <p:spPr>
          <a:xfrm>
            <a:off x="179512" y="188640"/>
            <a:ext cx="8686800" cy="838200"/>
          </a:xfrm>
        </p:spPr>
        <p:style>
          <a:lnRef idx="1">
            <a:schemeClr val="accent5"/>
          </a:lnRef>
          <a:fillRef idx="2">
            <a:schemeClr val="accent5"/>
          </a:fillRef>
          <a:effectRef idx="1">
            <a:schemeClr val="accent5"/>
          </a:effectRef>
          <a:fontRef idx="minor">
            <a:schemeClr val="dk1"/>
          </a:fontRef>
        </p:style>
        <p:txBody>
          <a:bodyPr/>
          <a:lstStyle/>
          <a:p>
            <a:r>
              <a:rPr lang="en-US" dirty="0" smtClean="0">
                <a:solidFill>
                  <a:schemeClr val="bg2">
                    <a:lumMod val="25000"/>
                  </a:schemeClr>
                </a:solidFill>
                <a:effectLst>
                  <a:outerShdw blurRad="38100" dist="38100" dir="2700000" algn="tl">
                    <a:srgbClr val="000000">
                      <a:alpha val="43137"/>
                    </a:srgbClr>
                  </a:outerShdw>
                  <a:reflection blurRad="12700" stA="48000" endA="300" endPos="55000" dir="5400000" sy="-90000" algn="bl" rotWithShape="0"/>
                </a:effectLst>
                <a:latin typeface="Forte" pitchFamily="66" charset="0"/>
                <a:ea typeface="DFKai-SB" pitchFamily="65" charset="-120"/>
                <a:cs typeface="Aharoni" pitchFamily="2" charset="-79"/>
              </a:rPr>
              <a:t>introduction - Sunda</a:t>
            </a:r>
            <a:endParaRPr lang="en-US" dirty="0">
              <a:solidFill>
                <a:schemeClr val="bg2">
                  <a:lumMod val="25000"/>
                </a:schemeClr>
              </a:solidFill>
              <a:effectLst>
                <a:outerShdw blurRad="38100" dist="38100" dir="2700000" algn="tl">
                  <a:srgbClr val="000000">
                    <a:alpha val="43137"/>
                  </a:srgbClr>
                </a:outerShdw>
                <a:reflection blurRad="12700" stA="48000" endA="300" endPos="55000" dir="5400000" sy="-90000" algn="bl" rotWithShape="0"/>
              </a:effectLst>
              <a:latin typeface="Forte" pitchFamily="66" charset="0"/>
              <a:ea typeface="DFKai-SB" pitchFamily="65" charset="-120"/>
              <a:cs typeface="Aharoni" pitchFamily="2" charset="-79"/>
            </a:endParaRPr>
          </a:p>
        </p:txBody>
      </p:sp>
      <p:sp>
        <p:nvSpPr>
          <p:cNvPr id="7" name="TextBox 6"/>
          <p:cNvSpPr txBox="1"/>
          <p:nvPr/>
        </p:nvSpPr>
        <p:spPr>
          <a:xfrm>
            <a:off x="323528" y="1412776"/>
            <a:ext cx="4248472" cy="39703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instrument “anklung” came from sunda. Sudanese people are an ethnic group which consist of 31 million people. Sundanese are mostly in Jawa barat, Jakarta and banten. Sundanese culture is similar with the java culture. Their prime religion would be islamic. During the 16</a:t>
            </a:r>
            <a:r>
              <a:rPr lang="en-US" b="1" cap="all" baseline="30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to 19</a:t>
            </a:r>
            <a:r>
              <a:rPr lang="en-US" b="1" cap="all" baseline="30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century, sunda used to be a great kingdom. But the dutch came and took over the place.  The sundanese have artwork and cultures such as Wayang.</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p:cNvPicPr>
            <a:picLocks noChangeAspect="1" noChangeArrowheads="1"/>
          </p:cNvPicPr>
          <p:nvPr/>
        </p:nvPicPr>
        <p:blipFill>
          <a:blip r:embed="rId3" cstate="print"/>
          <a:srcRect/>
          <a:stretch>
            <a:fillRect/>
          </a:stretch>
        </p:blipFill>
        <p:spPr bwMode="auto">
          <a:xfrm>
            <a:off x="5076056" y="1196752"/>
            <a:ext cx="3571875" cy="47625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llpaper-T-app.jpg"/>
          <p:cNvPicPr>
            <a:picLocks noChangeAspect="1"/>
          </p:cNvPicPr>
          <p:nvPr/>
        </p:nvPicPr>
        <p:blipFill>
          <a:blip r:embed="rId2" cstate="print"/>
          <a:stretch>
            <a:fillRect/>
          </a:stretch>
        </p:blipFill>
        <p:spPr>
          <a:xfrm>
            <a:off x="0" y="0"/>
            <a:ext cx="9172575" cy="6858000"/>
          </a:xfrm>
          <a:prstGeom prst="rect">
            <a:avLst/>
          </a:prstGeom>
          <a:ln>
            <a:noFill/>
          </a:ln>
          <a:effectLst>
            <a:softEdge rad="112500"/>
          </a:effectLst>
        </p:spPr>
      </p:pic>
      <p:sp>
        <p:nvSpPr>
          <p:cNvPr id="2"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3200" dirty="0" smtClean="0">
                <a:solidFill>
                  <a:schemeClr val="accent6">
                    <a:lumMod val="75000"/>
                  </a:schemeClr>
                </a:solidFill>
                <a:latin typeface="Arial Rounded MT Bold" pitchFamily="34" charset="0"/>
              </a:rPr>
              <a:t>What is angklung?</a:t>
            </a:r>
            <a:endParaRPr lang="en-US" sz="3200" dirty="0">
              <a:solidFill>
                <a:schemeClr val="accent6">
                  <a:lumMod val="75000"/>
                </a:schemeClr>
              </a:solidFill>
              <a:latin typeface="Arial Rounded MT Bold" pitchFamily="34" charset="0"/>
            </a:endParaRPr>
          </a:p>
        </p:txBody>
      </p:sp>
      <p:sp>
        <p:nvSpPr>
          <p:cNvPr id="5" name="TextBox 4"/>
          <p:cNvSpPr txBox="1"/>
          <p:nvPr/>
        </p:nvSpPr>
        <p:spPr>
          <a:xfrm>
            <a:off x="467544" y="1412776"/>
            <a:ext cx="3240360"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Anklung is a musical instrument made from 2 bamboo tubes attached to a bamboo frame. Its origin is from Sunda. The tubes are then turned into octaves. During the time of the Sundanese Kingdom, angklungs are used as a signal for prayer time. Now days, angklung is a traditional music instrument which is used for background sound of dancing and other performances.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Picture 3"/>
          <p:cNvPicPr>
            <a:picLocks noGrp="1" noChangeAspect="1" noChangeArrowheads="1"/>
          </p:cNvPicPr>
          <p:nvPr>
            <p:ph idx="1"/>
          </p:nvPr>
        </p:nvPicPr>
        <p:blipFill>
          <a:blip r:embed="rId3" cstate="print"/>
          <a:srcRect/>
          <a:stretch>
            <a:fillRect/>
          </a:stretch>
        </p:blipFill>
        <p:spPr bwMode="auto">
          <a:xfrm>
            <a:off x="4644008" y="1556792"/>
            <a:ext cx="4176464" cy="2782569"/>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2" cstate="print"/>
          <a:stretch>
            <a:fillRect/>
          </a:stretch>
        </p:blipFill>
        <p:spPr>
          <a:xfrm>
            <a:off x="0" y="0"/>
            <a:ext cx="9172575" cy="6858000"/>
          </a:xfrm>
          <a:prstGeom prst="rect">
            <a:avLst/>
          </a:prstGeom>
          <a:ln>
            <a:noFill/>
          </a:ln>
          <a:effectLst>
            <a:softEdge rad="112500"/>
          </a:effectLst>
        </p:spPr>
      </p:pic>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dirty="0" smtClean="0">
                <a:latin typeface="Algerian" pitchFamily="82" charset="0"/>
              </a:rPr>
              <a:t>How is it played?</a:t>
            </a:r>
            <a:endParaRPr lang="en-US" dirty="0">
              <a:latin typeface="Algerian" pitchFamily="82" charset="0"/>
            </a:endParaRPr>
          </a:p>
        </p:txBody>
      </p:sp>
      <p:sp>
        <p:nvSpPr>
          <p:cNvPr id="5" name="TextBox 4"/>
          <p:cNvSpPr txBox="1"/>
          <p:nvPr/>
        </p:nvSpPr>
        <p:spPr>
          <a:xfrm>
            <a:off x="5436096" y="1772816"/>
            <a:ext cx="3096344" cy="34163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dirty="0" smtClean="0"/>
              <a:t>To play the angklung, you have to hold the base of the bamboo with one hand and another hand shaking the angklung. But one angklung only represents one note which means  it is needed a number of angklungs to play a good melody.  Angklungs are also part of an orchestra, the first one was at the Bandung conference at 1995. </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39552" y="1700808"/>
            <a:ext cx="4680520" cy="3403407"/>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2" cstate="print"/>
          <a:stretch>
            <a:fillRect/>
          </a:stretch>
        </p:blipFill>
        <p:spPr>
          <a:xfrm>
            <a:off x="-1" y="0"/>
            <a:ext cx="9172575" cy="6858000"/>
          </a:xfrm>
          <a:prstGeom prst="rect">
            <a:avLst/>
          </a:prstGeom>
          <a:ln>
            <a:noFill/>
          </a:ln>
          <a:effectLst>
            <a:softEdge rad="112500"/>
          </a:effectLst>
        </p:spPr>
      </p:pic>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smtClean="0">
                <a:latin typeface="Copperplate Gothic Bold" pitchFamily="34" charset="0"/>
              </a:rPr>
              <a:t>Pictures of angklung</a:t>
            </a:r>
            <a:endParaRPr lang="en-US" dirty="0">
              <a:latin typeface="Copperplate Gothic Bold"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395536" y="2276872"/>
            <a:ext cx="3096344" cy="4177606"/>
          </a:xfrm>
          <a:prstGeom prst="rect">
            <a:avLst/>
          </a:prstGeom>
          <a:ln>
            <a:noFill/>
          </a:ln>
          <a:effectLst>
            <a:softEdge rad="112500"/>
          </a:effectLst>
        </p:spPr>
      </p:pic>
      <p:pic>
        <p:nvPicPr>
          <p:cNvPr id="12" name="Picture 5"/>
          <p:cNvPicPr>
            <a:picLocks noChangeAspect="1" noChangeArrowheads="1"/>
          </p:cNvPicPr>
          <p:nvPr/>
        </p:nvPicPr>
        <p:blipFill>
          <a:blip r:embed="rId4" cstate="print"/>
          <a:srcRect/>
          <a:stretch>
            <a:fillRect/>
          </a:stretch>
        </p:blipFill>
        <p:spPr bwMode="auto">
          <a:xfrm>
            <a:off x="4427984" y="1412776"/>
            <a:ext cx="4032448" cy="3024336"/>
          </a:xfrm>
          <a:prstGeom prst="rect">
            <a:avLst/>
          </a:prstGeom>
          <a:ln>
            <a:noFill/>
          </a:ln>
          <a:effectLst>
            <a:softEdge rad="112500"/>
          </a:effectLst>
        </p:spPr>
      </p:pic>
      <p:grpSp>
        <p:nvGrpSpPr>
          <p:cNvPr id="9" name="Group 8"/>
          <p:cNvGrpSpPr/>
          <p:nvPr/>
        </p:nvGrpSpPr>
        <p:grpSpPr>
          <a:xfrm>
            <a:off x="3707904" y="3645024"/>
            <a:ext cx="4854197" cy="2766814"/>
            <a:chOff x="3851920" y="3645024"/>
            <a:chExt cx="4854197" cy="2766814"/>
          </a:xfrm>
        </p:grpSpPr>
        <p:pic>
          <p:nvPicPr>
            <p:cNvPr id="8" name="Picture 3"/>
            <p:cNvPicPr>
              <a:picLocks noChangeAspect="1" noChangeArrowheads="1"/>
            </p:cNvPicPr>
            <p:nvPr/>
          </p:nvPicPr>
          <p:blipFill>
            <a:blip r:embed="rId5" cstate="print"/>
            <a:srcRect/>
            <a:stretch>
              <a:fillRect/>
            </a:stretch>
          </p:blipFill>
          <p:spPr bwMode="auto">
            <a:xfrm>
              <a:off x="3851920" y="3717032"/>
              <a:ext cx="2201565" cy="2641878"/>
            </a:xfrm>
            <a:prstGeom prst="rect">
              <a:avLst/>
            </a:prstGeom>
            <a:ln>
              <a:noFill/>
            </a:ln>
            <a:effectLst>
              <a:softEdge rad="112500"/>
            </a:effectLst>
          </p:spPr>
        </p:pic>
        <p:pic>
          <p:nvPicPr>
            <p:cNvPr id="10" name="Picture 4"/>
            <p:cNvPicPr>
              <a:picLocks noChangeAspect="1" noChangeArrowheads="1"/>
            </p:cNvPicPr>
            <p:nvPr/>
          </p:nvPicPr>
          <p:blipFill>
            <a:blip r:embed="rId6" cstate="print"/>
            <a:srcRect/>
            <a:stretch>
              <a:fillRect/>
            </a:stretch>
          </p:blipFill>
          <p:spPr bwMode="auto">
            <a:xfrm>
              <a:off x="6300192" y="3645024"/>
              <a:ext cx="2405925" cy="2766814"/>
            </a:xfrm>
            <a:prstGeom prst="rect">
              <a:avLst/>
            </a:prstGeom>
            <a:ln>
              <a:noFill/>
            </a:ln>
            <a:effectLst>
              <a:softEdge rad="112500"/>
            </a:effectLst>
          </p:spPr>
        </p:pic>
      </p:gr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2" cstate="print"/>
          <a:stretch>
            <a:fillRect/>
          </a:stretch>
        </p:blipFill>
        <p:spPr>
          <a:xfrm>
            <a:off x="-1" y="0"/>
            <a:ext cx="9172575" cy="6858000"/>
          </a:xfrm>
        </p:spPr>
      </p:pic>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Narkisim" pitchFamily="34" charset="-79"/>
                <a:cs typeface="Narkisim" pitchFamily="34" charset="-79"/>
              </a:rPr>
              <a:t>Some angklung songs</a:t>
            </a:r>
            <a:endParaRPr lang="en-US" dirty="0">
              <a:solidFill>
                <a:srgbClr val="FF0000"/>
              </a:solidFill>
              <a:effectLst>
                <a:outerShdw blurRad="38100" dist="38100" dir="2700000" algn="tl">
                  <a:srgbClr val="000000">
                    <a:alpha val="43137"/>
                  </a:srgbClr>
                </a:outerShdw>
                <a:reflection blurRad="12700" stA="48000" endA="300" endPos="55000" dir="5400000" sy="-90000" algn="bl" rotWithShape="0"/>
              </a:effectLst>
              <a:latin typeface="Narkisim" pitchFamily="34" charset="-79"/>
              <a:cs typeface="Narkisim" pitchFamily="34" charset="-79"/>
            </a:endParaRPr>
          </a:p>
        </p:txBody>
      </p:sp>
      <p:sp>
        <p:nvSpPr>
          <p:cNvPr id="5" name="TextBox 4"/>
          <p:cNvSpPr txBox="1"/>
          <p:nvPr/>
        </p:nvSpPr>
        <p:spPr>
          <a:xfrm>
            <a:off x="539552" y="1412776"/>
            <a:ext cx="3384376" cy="40934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342900" indent="-342900">
              <a:buFont typeface="+mj-lt"/>
              <a:buAutoNum type="arabicPeriod"/>
            </a:pPr>
            <a:r>
              <a:rPr lang="en-US" sz="2000" b="1" i="1" dirty="0" smtClean="0">
                <a:solidFill>
                  <a:srgbClr val="FF0000"/>
                </a:solidFill>
                <a:hlinkClick r:id="rId3"/>
              </a:rPr>
              <a:t>Gelang Si Paku Gelang</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4"/>
              </a:rPr>
              <a:t>O Ina Ni Keke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5"/>
              </a:rPr>
              <a:t>Pulau Bali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6"/>
              </a:rPr>
              <a:t>Burung Kakak Tua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7"/>
              </a:rPr>
              <a:t>Pohon Beringin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8"/>
              </a:rPr>
              <a:t>Bunga Anggrek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9"/>
              </a:rPr>
              <a:t>Lapaloma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10"/>
              </a:rPr>
              <a:t>Bungong Jumpa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11"/>
              </a:rPr>
              <a:t>Ajo Mama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12"/>
              </a:rPr>
              <a:t>Duhil Sayo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13"/>
              </a:rPr>
              <a:t>Sarinande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14"/>
              </a:rPr>
              <a:t>Pileuleuyan </a:t>
            </a:r>
            <a:endParaRPr lang="en-US" sz="2000" u="sng" dirty="0" smtClean="0">
              <a:solidFill>
                <a:srgbClr val="FF0000"/>
              </a:solidFill>
            </a:endParaRPr>
          </a:p>
          <a:p>
            <a:pPr marL="342900" indent="-342900">
              <a:buFont typeface="+mj-lt"/>
              <a:buAutoNum type="arabicPeriod"/>
            </a:pPr>
            <a:r>
              <a:rPr lang="en-US" sz="2000" b="1" i="1" u="sng" dirty="0" smtClean="0">
                <a:solidFill>
                  <a:srgbClr val="FF0000"/>
                </a:solidFill>
                <a:hlinkClick r:id="rId15"/>
              </a:rPr>
              <a:t>Besame Mucho</a:t>
            </a:r>
            <a:endParaRPr lang="en-US" sz="2000" u="sng" dirty="0" smtClean="0">
              <a:solidFill>
                <a:srgbClr val="FF0000"/>
              </a:solidFill>
            </a:endParaRPr>
          </a:p>
        </p:txBody>
      </p:sp>
      <p:pic>
        <p:nvPicPr>
          <p:cNvPr id="7" name="Picture 2"/>
          <p:cNvPicPr>
            <a:picLocks noChangeAspect="1" noChangeArrowheads="1"/>
          </p:cNvPicPr>
          <p:nvPr/>
        </p:nvPicPr>
        <p:blipFill>
          <a:blip r:embed="rId16" cstate="print"/>
          <a:srcRect/>
          <a:stretch>
            <a:fillRect/>
          </a:stretch>
        </p:blipFill>
        <p:spPr bwMode="auto">
          <a:xfrm>
            <a:off x="4139952" y="1700808"/>
            <a:ext cx="4791993" cy="3593995"/>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3" cstate="print"/>
          <a:stretch>
            <a:fillRect/>
          </a:stretch>
        </p:blipFill>
        <p:spPr>
          <a:xfrm>
            <a:off x="-1" y="0"/>
            <a:ext cx="9172575" cy="6858000"/>
          </a:xfrm>
        </p:spPr>
      </p:pic>
      <p:sp>
        <p:nvSpPr>
          <p:cNvPr id="2" name="Title 1"/>
          <p:cNvSpPr>
            <a:spLocks noGrp="1"/>
          </p:cNvSpPr>
          <p:nvPr>
            <p:ph type="title"/>
          </p:nvPr>
        </p:nvSpPr>
        <p:spPr>
          <a:xfrm>
            <a:off x="251520" y="404664"/>
            <a:ext cx="8686800" cy="838200"/>
          </a:xfrm>
        </p:spPr>
        <p:style>
          <a:lnRef idx="1">
            <a:schemeClr val="accent5"/>
          </a:lnRef>
          <a:fillRef idx="2">
            <a:schemeClr val="accent5"/>
          </a:fillRef>
          <a:effectRef idx="1">
            <a:schemeClr val="accent5"/>
          </a:effectRef>
          <a:fontRef idx="minor">
            <a:schemeClr val="dk1"/>
          </a:fontRef>
        </p:style>
        <p:txBody>
          <a:bodyPr>
            <a:normAutofit/>
          </a:bodyPr>
          <a:lstStyle/>
          <a:p>
            <a:r>
              <a:rPr lang="en-US" dirty="0" smtClean="0">
                <a:solidFill>
                  <a:schemeClr val="bg2">
                    <a:lumMod val="25000"/>
                  </a:schemeClr>
                </a:solidFill>
                <a:latin typeface="Agency FB" pitchFamily="34" charset="0"/>
                <a:cs typeface="Aharoni" pitchFamily="2" charset="-79"/>
              </a:rPr>
              <a:t>The angklung song”gelang si paku gerlang”</a:t>
            </a:r>
            <a:endParaRPr lang="en-US" dirty="0">
              <a:solidFill>
                <a:schemeClr val="bg2">
                  <a:lumMod val="25000"/>
                </a:schemeClr>
              </a:solidFill>
              <a:latin typeface="Agency FB" pitchFamily="34" charset="0"/>
              <a:cs typeface="Aharoni" pitchFamily="2" charset="-79"/>
            </a:endParaRPr>
          </a:p>
        </p:txBody>
      </p:sp>
      <p:pic>
        <p:nvPicPr>
          <p:cNvPr id="6" name="Picture 2"/>
          <p:cNvPicPr>
            <a:picLocks noChangeAspect="1" noChangeArrowheads="1"/>
          </p:cNvPicPr>
          <p:nvPr/>
        </p:nvPicPr>
        <p:blipFill>
          <a:blip r:embed="rId4" cstate="print"/>
          <a:srcRect/>
          <a:stretch>
            <a:fillRect/>
          </a:stretch>
        </p:blipFill>
        <p:spPr bwMode="auto">
          <a:xfrm>
            <a:off x="1187624" y="1556792"/>
            <a:ext cx="3438048" cy="2592288"/>
          </a:xfrm>
          <a:prstGeom prst="rect">
            <a:avLst/>
          </a:prstGeom>
          <a:ln>
            <a:noFill/>
          </a:ln>
          <a:effectLst>
            <a:softEdge rad="112500"/>
          </a:effectLst>
        </p:spPr>
      </p:pic>
      <p:pic>
        <p:nvPicPr>
          <p:cNvPr id="9" name="Picture 4"/>
          <p:cNvPicPr>
            <a:picLocks noChangeAspect="1" noChangeArrowheads="1"/>
          </p:cNvPicPr>
          <p:nvPr/>
        </p:nvPicPr>
        <p:blipFill>
          <a:blip r:embed="rId5" cstate="print"/>
          <a:srcRect/>
          <a:stretch>
            <a:fillRect/>
          </a:stretch>
        </p:blipFill>
        <p:spPr bwMode="auto">
          <a:xfrm>
            <a:off x="4932040" y="4221088"/>
            <a:ext cx="3455997" cy="2315518"/>
          </a:xfrm>
          <a:prstGeom prst="rect">
            <a:avLst/>
          </a:prstGeom>
          <a:ln>
            <a:noFill/>
          </a:ln>
          <a:effectLst>
            <a:softEdge rad="112500"/>
          </a:effectLst>
        </p:spPr>
      </p:pic>
      <p:pic>
        <p:nvPicPr>
          <p:cNvPr id="7" name="preview.mp3">
            <a:hlinkClick r:id="" action="ppaction://media"/>
          </p:cNvPr>
          <p:cNvPicPr>
            <a:picLocks noRot="1" noChangeAspect="1"/>
          </p:cNvPicPr>
          <p:nvPr>
            <a:audioFile r:link="rId1"/>
          </p:nvPr>
        </p:nvPicPr>
        <p:blipFill>
          <a:blip r:embed="rId6" cstate="print"/>
          <a:stretch>
            <a:fillRect/>
          </a:stretch>
        </p:blipFill>
        <p:spPr>
          <a:xfrm>
            <a:off x="395536" y="1556792"/>
            <a:ext cx="304800" cy="304800"/>
          </a:xfrm>
          <a:prstGeom prst="rect">
            <a:avLst/>
          </a:prstGeom>
        </p:spPr>
      </p:pic>
    </p:spTree>
  </p:cSld>
  <p:clrMapOvr>
    <a:masterClrMapping/>
  </p:clrMapOvr>
  <p:transition>
    <p:plus/>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50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llpaper-T-app.jpg"/>
          <p:cNvPicPr>
            <a:picLocks noGrp="1" noChangeAspect="1"/>
          </p:cNvPicPr>
          <p:nvPr>
            <p:ph idx="1"/>
          </p:nvPr>
        </p:nvPicPr>
        <p:blipFill>
          <a:blip r:embed="rId2" cstate="print"/>
          <a:stretch>
            <a:fillRect/>
          </a:stretch>
        </p:blipFill>
        <p:spPr>
          <a:xfrm>
            <a:off x="0" y="0"/>
            <a:ext cx="9144000" cy="6836636"/>
          </a:xfrm>
        </p:spPr>
      </p:pic>
      <p:sp>
        <p:nvSpPr>
          <p:cNvPr id="2" name="Title 1"/>
          <p:cNvSpPr>
            <a:spLocks noGrp="1"/>
          </p:cNvSpPr>
          <p:nvPr>
            <p:ph type="title"/>
          </p:nvPr>
        </p:nvSpPr>
        <p:spPr>
          <a:xfrm>
            <a:off x="251520" y="404664"/>
            <a:ext cx="8686800" cy="838200"/>
          </a:xfrm>
        </p:spPr>
        <p:style>
          <a:lnRef idx="1">
            <a:schemeClr val="accent6"/>
          </a:lnRef>
          <a:fillRef idx="3">
            <a:schemeClr val="accent6"/>
          </a:fillRef>
          <a:effectRef idx="2">
            <a:schemeClr val="accent6"/>
          </a:effectRef>
          <a:fontRef idx="minor">
            <a:schemeClr val="lt1"/>
          </a:fontRef>
        </p:style>
        <p:txBody>
          <a:bodyPr/>
          <a:lstStyle/>
          <a:p>
            <a:r>
              <a:rPr lang="en-US" dirty="0" smtClean="0">
                <a:solidFill>
                  <a:srgbClr val="FF0000"/>
                </a:solidFill>
              </a:rPr>
              <a:t>Umbrella – angklung version</a:t>
            </a:r>
            <a:endParaRPr lang="en-US" dirty="0">
              <a:solidFill>
                <a:srgbClr val="FF0000"/>
              </a:solidFill>
            </a:endParaRPr>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T-app.jpg"/>
          <p:cNvPicPr>
            <a:picLocks noChangeAspect="1"/>
          </p:cNvPicPr>
          <p:nvPr/>
        </p:nvPicPr>
        <p:blipFill>
          <a:blip r:embed="rId2" cstate="print"/>
          <a:stretch>
            <a:fillRect/>
          </a:stretch>
        </p:blipFill>
        <p:spPr>
          <a:xfrm>
            <a:off x="0" y="0"/>
            <a:ext cx="9144000" cy="6836636"/>
          </a:xfrm>
          <a:prstGeom prst="rect">
            <a:avLst/>
          </a:prstGeom>
        </p:spPr>
      </p:pic>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Bibliography</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sz="2400" dirty="0" smtClean="0">
                <a:hlinkClick r:id="rId3"/>
              </a:rPr>
              <a:t>http://www.musicmall-asia.com/malaysia/instruments/angklung.html</a:t>
            </a:r>
            <a:endParaRPr lang="en-US" sz="2400" dirty="0" smtClean="0"/>
          </a:p>
          <a:p>
            <a:pPr>
              <a:buFont typeface="Wingdings" pitchFamily="2" charset="2"/>
              <a:buChar char="§"/>
            </a:pPr>
            <a:r>
              <a:rPr lang="en-US" sz="2400" dirty="0" smtClean="0">
                <a:hlinkClick r:id="rId4"/>
              </a:rPr>
              <a:t>http://discover-indonesia.com/west-java/angklung-a-bamboo-music-instrument/</a:t>
            </a:r>
            <a:endParaRPr lang="en-US" sz="2400" dirty="0" smtClean="0"/>
          </a:p>
          <a:p>
            <a:pPr>
              <a:buFont typeface="Wingdings" pitchFamily="2" charset="2"/>
              <a:buChar char="§"/>
            </a:pPr>
            <a:r>
              <a:rPr lang="en-US" sz="2400" dirty="0" smtClean="0">
                <a:hlinkClick r:id="rId5"/>
              </a:rPr>
              <a:t>http://georgetterox.blog.friendster.com/files/anak-ank-sd-di-malaysia-dan-singapura-asyik-belajar-angklung.jpg</a:t>
            </a:r>
            <a:endParaRPr lang="en-US" sz="2400" dirty="0" smtClean="0"/>
          </a:p>
          <a:p>
            <a:pPr>
              <a:buFont typeface="Wingdings" pitchFamily="2" charset="2"/>
              <a:buChar char="§"/>
            </a:pPr>
            <a:r>
              <a:rPr lang="en-US" sz="2400" dirty="0" smtClean="0">
                <a:hlinkClick r:id="rId6"/>
              </a:rPr>
              <a:t>http://www.joshuaproject.net/people-profile.php?rog3=ID&amp;peo3=15121</a:t>
            </a:r>
            <a:endParaRPr lang="en-US" sz="2400" dirty="0" smtClean="0"/>
          </a:p>
          <a:p>
            <a:pPr>
              <a:buFont typeface="Wingdings" pitchFamily="2" charset="2"/>
              <a:buChar char="§"/>
            </a:pPr>
            <a:endParaRPr lang="en-US" sz="2400" dirty="0" smtClean="0"/>
          </a:p>
          <a:p>
            <a:pPr>
              <a:buFont typeface="Wingdings" pitchFamily="2" charset="2"/>
              <a:buChar char="§"/>
            </a:pPr>
            <a:r>
              <a:rPr lang="en-US" sz="2400" dirty="0" smtClean="0">
                <a:hlinkClick r:id="rId7"/>
              </a:rPr>
              <a:t>http://en.wikipedia.org/wiki/File:Wayang_Golek_Sundanese_Traditional_Puppet_Show.JPG</a:t>
            </a:r>
            <a:endParaRPr lang="en-US" sz="2400" dirty="0" smtClean="0"/>
          </a:p>
          <a:p>
            <a:pPr>
              <a:buFont typeface="Wingdings" pitchFamily="2" charset="2"/>
              <a:buChar char="§"/>
            </a:pPr>
            <a:endParaRPr lang="en-US" sz="2400" dirty="0" smtClean="0"/>
          </a:p>
          <a:p>
            <a:pPr>
              <a:buFont typeface="Wingdings" pitchFamily="2" charset="2"/>
              <a:buChar char="§"/>
            </a:pPr>
            <a:endParaRPr lang="en-US" sz="2400" dirty="0" smtClean="0"/>
          </a:p>
          <a:p>
            <a:endParaRPr lang="en-US"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130</TotalTime>
  <Words>301</Words>
  <Application>Microsoft Office PowerPoint</Application>
  <PresentationFormat>On-screen Show (4:3)</PresentationFormat>
  <Paragraphs>34</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Trek</vt:lpstr>
      <vt:lpstr>Angklung</vt:lpstr>
      <vt:lpstr>introduction - Sunda</vt:lpstr>
      <vt:lpstr>What is angklung?</vt:lpstr>
      <vt:lpstr>How is it played?</vt:lpstr>
      <vt:lpstr>Pictures of angklung</vt:lpstr>
      <vt:lpstr>Some angklung songs</vt:lpstr>
      <vt:lpstr>The angklung song”gelang si paku gerlang”</vt:lpstr>
      <vt:lpstr>Umbrella – angklung version</vt:lpstr>
      <vt:lpstr>Bibliography</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Angklung</dc:title>
  <dc:creator>User</dc:creator>
  <cp:lastModifiedBy>User</cp:lastModifiedBy>
  <cp:revision>28</cp:revision>
  <dcterms:created xsi:type="dcterms:W3CDTF">2010-08-13T01:56:40Z</dcterms:created>
  <dcterms:modified xsi:type="dcterms:W3CDTF">2010-08-20T01:56:22Z</dcterms:modified>
</cp:coreProperties>
</file>