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9" r:id="rId7"/>
    <p:sldId id="263" r:id="rId8"/>
    <p:sldId id="266" r:id="rId9"/>
    <p:sldId id="270" r:id="rId10"/>
    <p:sldId id="268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43B85-0212-4F6D-8A88-25060C27D6F0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4E983-89ED-49F5-ADE3-2F965916AFC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4912BC-3255-400B-AC71-023860D3B51C}" type="datetimeFigureOut">
              <a:rPr lang="id-ID" smtClean="0"/>
              <a:pPr/>
              <a:t>16/03/2012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046F3B-B66E-4961-AA98-E6D7F1DCC83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7406640" cy="1472184"/>
          </a:xfrm>
        </p:spPr>
        <p:txBody>
          <a:bodyPr/>
          <a:lstStyle/>
          <a:p>
            <a:pPr algn="ctr"/>
            <a:r>
              <a:rPr lang="id-ID" dirty="0" smtClean="0"/>
              <a:t>Energy Transfer</a:t>
            </a:r>
            <a:endParaRPr lang="id-ID" dirty="0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428728" y="4643446"/>
            <a:ext cx="740664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3200" dirty="0">
                <a:solidFill>
                  <a:srgbClr val="898989"/>
                </a:solidFill>
                <a:latin typeface="Calibri" pitchFamily="32" charset="0"/>
              </a:rPr>
              <a:t>Aditya, Caca, Sammy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3200" dirty="0">
                <a:solidFill>
                  <a:srgbClr val="898989"/>
                </a:solidFill>
                <a:latin typeface="Calibri" pitchFamily="32" charset="0"/>
              </a:rPr>
              <a:t>Grade 8.1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14620"/>
            <a:ext cx="7498080" cy="1143000"/>
          </a:xfrm>
        </p:spPr>
        <p:txBody>
          <a:bodyPr/>
          <a:lstStyle/>
          <a:p>
            <a:pPr algn="ctr"/>
            <a:r>
              <a:rPr lang="id-ID" dirty="0" smtClean="0"/>
              <a:t>Thank You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4400">
                <a:solidFill>
                  <a:srgbClr val="000000"/>
                </a:solidFill>
                <a:latin typeface="Calibri" pitchFamily="32" charset="0"/>
              </a:rPr>
              <a:t>Reference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28596" y="114298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"404 - Page Not </a:t>
            </a:r>
            <a:r>
              <a:rPr lang="en-US" dirty="0" err="1" smtClean="0"/>
              <a:t>Fould</a:t>
            </a:r>
            <a:r>
              <a:rPr lang="en-US" dirty="0" smtClean="0"/>
              <a:t> Error." </a:t>
            </a:r>
            <a:r>
              <a:rPr lang="en-US" i="1" dirty="0" smtClean="0"/>
              <a:t>Food Webs</a:t>
            </a:r>
            <a:r>
              <a:rPr lang="en-US" dirty="0" smtClean="0"/>
              <a:t>. Gould League. Web. 16 Mar. 2012. &lt;http://www.gould.edu.au/foodwebs/australia.htm</a:t>
            </a:r>
            <a:r>
              <a:rPr lang="en-US" dirty="0" smtClean="0"/>
              <a:t>&gt;.</a:t>
            </a:r>
            <a:endParaRPr lang="id-ID" smtClean="0"/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i="1" smtClean="0"/>
              <a:t>Google </a:t>
            </a:r>
            <a:r>
              <a:rPr lang="id-ID" i="1" dirty="0" smtClean="0"/>
              <a:t>Images</a:t>
            </a:r>
            <a:r>
              <a:rPr lang="id-ID" dirty="0" smtClean="0"/>
              <a:t>. Google Images. Web. 16 Mar. 2012. &lt;http://www.australianexplorer.com/photographs/animals/australia_zoo_wombat_1.jpg</a:t>
            </a:r>
            <a:r>
              <a:rPr lang="id-ID" dirty="0" smtClean="0"/>
              <a:t>&gt;.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i="1" dirty="0" smtClean="0"/>
              <a:t>Google </a:t>
            </a:r>
            <a:r>
              <a:rPr lang="id-ID" i="1" dirty="0" smtClean="0"/>
              <a:t>Images</a:t>
            </a:r>
            <a:r>
              <a:rPr lang="id-ID" dirty="0" smtClean="0"/>
              <a:t>. Google Images. Web. 16 Mar. 2012. &lt;http://www.australianfauna.com/afimg/dingo.jpg</a:t>
            </a:r>
            <a:r>
              <a:rPr lang="id-ID" dirty="0" smtClean="0"/>
              <a:t>&gt;.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i="1" dirty="0" smtClean="0"/>
              <a:t>Google </a:t>
            </a:r>
            <a:r>
              <a:rPr lang="id-ID" i="1" dirty="0" smtClean="0"/>
              <a:t>Images</a:t>
            </a:r>
            <a:r>
              <a:rPr lang="id-ID" dirty="0" smtClean="0"/>
              <a:t>. Google Images. Web. 16 Mar. 2012. &lt;http://www.kidcyber.com.au/IMAGES/croc_jump.jpg</a:t>
            </a:r>
            <a:r>
              <a:rPr lang="id-ID" dirty="0" smtClean="0"/>
              <a:t>&gt;.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i="1" dirty="0" smtClean="0"/>
              <a:t>Google </a:t>
            </a:r>
            <a:r>
              <a:rPr lang="id-ID" i="1" dirty="0" smtClean="0"/>
              <a:t>Images</a:t>
            </a:r>
            <a:r>
              <a:rPr lang="id-ID" dirty="0" smtClean="0"/>
              <a:t>. Google Images. Web. 16 Mar. 2012. &lt;http://www.earth-cards.com/pseudomonas_bacteria.jpg</a:t>
            </a:r>
            <a:r>
              <a:rPr lang="id-ID" dirty="0" smtClean="0"/>
              <a:t>&gt;.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"</a:t>
            </a:r>
            <a:r>
              <a:rPr lang="en-US" dirty="0" smtClean="0"/>
              <a:t>Nitrogen Cycle." </a:t>
            </a:r>
            <a:r>
              <a:rPr lang="en-US" i="1" dirty="0" smtClean="0"/>
              <a:t>301 Moved Permanently</a:t>
            </a:r>
            <a:r>
              <a:rPr lang="en-US" dirty="0" smtClean="0"/>
              <a:t>. Chemistry and Issues in the Environment. Web. 16 Mar. 2012. &lt;http://www.elmhurst.edu/~chm/onlcourse/chm110/outlines/nitrogencycle.html</a:t>
            </a:r>
            <a:r>
              <a:rPr lang="en-US" dirty="0" smtClean="0"/>
              <a:t>&gt;.</a:t>
            </a:r>
            <a:endParaRPr lang="id-ID" dirty="0" smtClean="0"/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dirty="0" smtClean="0">
                <a:solidFill>
                  <a:srgbClr val="000000"/>
                </a:solidFill>
                <a:latin typeface="Calibri" pitchFamily="32" charset="0"/>
              </a:rPr>
              <a:t>Kimball, John W. “The Carbon Cycle.” </a:t>
            </a:r>
            <a:r>
              <a:rPr lang="id-ID" i="1" dirty="0" smtClean="0">
                <a:solidFill>
                  <a:srgbClr val="000000"/>
                </a:solidFill>
                <a:latin typeface="Calibri" pitchFamily="32" charset="0"/>
              </a:rPr>
              <a:t>Kimball’s Biology Pages</a:t>
            </a:r>
            <a:r>
              <a:rPr lang="id-ID" dirty="0" smtClean="0">
                <a:solidFill>
                  <a:srgbClr val="000000"/>
                </a:solidFill>
                <a:latin typeface="Calibri" pitchFamily="32" charset="0"/>
              </a:rPr>
              <a:t>. RCN. Web. 28 Aug 2011. 15 Mar 2012. &lt;http</a:t>
            </a:r>
            <a:r>
              <a:rPr lang="id-ID" dirty="0" smtClean="0">
                <a:solidFill>
                  <a:srgbClr val="000000"/>
                </a:solidFill>
                <a:latin typeface="Calibri" pitchFamily="32" charset="0"/>
              </a:rPr>
              <a:t>://</a:t>
            </a:r>
            <a:r>
              <a:rPr lang="id-ID" dirty="0" smtClean="0">
                <a:solidFill>
                  <a:srgbClr val="000000"/>
                </a:solidFill>
                <a:latin typeface="Calibri" pitchFamily="32" charset="0"/>
              </a:rPr>
              <a:t>users.rcn.com/jkimball.ma.ultranet/BiologyPages/C/CarbonCycle.html&gt;</a:t>
            </a:r>
            <a:endParaRPr lang="id-ID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dirty="0" smtClean="0">
                <a:solidFill>
                  <a:srgbClr val="000000"/>
                </a:solidFill>
                <a:latin typeface="Calibri" pitchFamily="32" charset="0"/>
              </a:rPr>
              <a:t>Bernhard, Anne. “The Nitrogen Cycle: Processes, Players, and Human Impact.” </a:t>
            </a:r>
            <a:r>
              <a:rPr lang="id-ID" i="1" dirty="0" smtClean="0">
                <a:solidFill>
                  <a:srgbClr val="000000"/>
                </a:solidFill>
                <a:latin typeface="Calibri" pitchFamily="32" charset="0"/>
              </a:rPr>
              <a:t>Nature.com</a:t>
            </a:r>
            <a:r>
              <a:rPr lang="id-ID" dirty="0" smtClean="0">
                <a:solidFill>
                  <a:srgbClr val="000000"/>
                </a:solidFill>
                <a:latin typeface="Calibri" pitchFamily="32" charset="0"/>
              </a:rPr>
              <a:t>. Nature Publishing Group. Web. 15 Mar. 2012</a:t>
            </a:r>
            <a:r>
              <a:rPr lang="id-ID" dirty="0" smtClean="0">
                <a:solidFill>
                  <a:srgbClr val="000000"/>
                </a:solidFill>
                <a:latin typeface="Calibri" pitchFamily="32" charset="0"/>
              </a:rPr>
              <a:t>. &lt; http://</a:t>
            </a:r>
            <a:r>
              <a:rPr lang="id-ID" dirty="0" smtClean="0">
                <a:solidFill>
                  <a:srgbClr val="000000"/>
                </a:solidFill>
                <a:latin typeface="Calibri" pitchFamily="32" charset="0"/>
              </a:rPr>
              <a:t>www.nature.com/scitable/knowledge/library/the-nitrogen-cycle-processes-players-and-human-15644632&gt;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d-ID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4400">
                <a:solidFill>
                  <a:srgbClr val="7B9899"/>
                </a:solidFill>
                <a:latin typeface="Calibri" pitchFamily="32" charset="0"/>
              </a:rPr>
              <a:t>Introduction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>
                <a:solidFill>
                  <a:srgbClr val="000000"/>
                </a:solidFill>
                <a:latin typeface="Calibri" pitchFamily="32" charset="0"/>
              </a:rPr>
              <a:t>Energy transfer is how energy is moved from one place to another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>
                <a:solidFill>
                  <a:srgbClr val="000000"/>
                </a:solidFill>
                <a:latin typeface="Calibri" pitchFamily="32" charset="0"/>
              </a:rPr>
              <a:t>A food chain is a description of how energy transfers in an ecosystem from organism to organism by eating each 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4400">
                <a:solidFill>
                  <a:srgbClr val="000000"/>
                </a:solidFill>
                <a:latin typeface="Calibri" pitchFamily="32" charset="0"/>
              </a:rPr>
              <a:t>Australian Food Chain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1143000"/>
            <a:ext cx="2641600" cy="2174875"/>
            <a:chOff x="315" y="720"/>
            <a:chExt cx="1664" cy="1370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5" y="720"/>
              <a:ext cx="1665" cy="1371"/>
            </a:xfrm>
            <a:prstGeom prst="rect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>
              <a:outerShdw dist="38184" dir="2700000" algn="ctr" rotWithShape="0">
                <a:srgbClr val="000000">
                  <a:alpha val="43031"/>
                </a:srgbClr>
              </a:outerShdw>
            </a:effectLst>
          </p:spPr>
        </p:pic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315" y="720"/>
              <a:ext cx="1665" cy="13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214422"/>
            <a:ext cx="3000375" cy="2249488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3031"/>
              </a:srgbClr>
            </a:outerShdw>
          </a:effec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63" y="3714750"/>
            <a:ext cx="2571750" cy="2068513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3031"/>
              </a:srgbClr>
            </a:outerShdw>
          </a:effec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13" y="3643313"/>
            <a:ext cx="2000250" cy="2671762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3031"/>
              </a:srgbClr>
            </a:outerShdw>
          </a:effec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50" y="4071938"/>
            <a:ext cx="2579688" cy="1785937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3031"/>
              </a:srgbClr>
            </a:outerShdw>
          </a:effectLst>
        </p:spPr>
      </p:pic>
      <p:cxnSp>
        <p:nvCxnSpPr>
          <p:cNvPr id="5129" name="AutoShape 9"/>
          <p:cNvCxnSpPr>
            <a:cxnSpLocks noChangeShapeType="1"/>
          </p:cNvCxnSpPr>
          <p:nvPr/>
        </p:nvCxnSpPr>
        <p:spPr bwMode="auto">
          <a:xfrm>
            <a:off x="2857488" y="2214554"/>
            <a:ext cx="1285875" cy="1587"/>
          </a:xfrm>
          <a:prstGeom prst="straightConnector1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30" name="AutoShape 10"/>
          <p:cNvCxnSpPr>
            <a:cxnSpLocks noChangeShapeType="1"/>
          </p:cNvCxnSpPr>
          <p:nvPr/>
        </p:nvCxnSpPr>
        <p:spPr bwMode="auto">
          <a:xfrm flipH="1">
            <a:off x="6643702" y="2857496"/>
            <a:ext cx="1588" cy="1289050"/>
          </a:xfrm>
          <a:prstGeom prst="straightConnector1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31" name="AutoShape 11"/>
          <p:cNvCxnSpPr>
            <a:cxnSpLocks noChangeShapeType="1"/>
          </p:cNvCxnSpPr>
          <p:nvPr/>
        </p:nvCxnSpPr>
        <p:spPr bwMode="auto">
          <a:xfrm flipH="1" flipV="1">
            <a:off x="5357818" y="4786322"/>
            <a:ext cx="1144587" cy="1588"/>
          </a:xfrm>
          <a:prstGeom prst="straightConnector1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32" name="AutoShape 12"/>
          <p:cNvCxnSpPr>
            <a:cxnSpLocks noChangeShapeType="1"/>
          </p:cNvCxnSpPr>
          <p:nvPr/>
        </p:nvCxnSpPr>
        <p:spPr bwMode="auto">
          <a:xfrm flipH="1" flipV="1">
            <a:off x="2643174" y="5143512"/>
            <a:ext cx="1144587" cy="1587"/>
          </a:xfrm>
          <a:prstGeom prst="straightConnector1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928688" y="2786063"/>
            <a:ext cx="15843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producers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4000496" y="1214422"/>
            <a:ext cx="27051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b="1" kern="10" dirty="0">
                <a:ln w="126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0186" dir="1096358" algn="ctr" rotWithShape="0">
                    <a:srgbClr val="9999FF"/>
                  </a:outerShdw>
                </a:effectLst>
                <a:latin typeface="Arial Black"/>
              </a:rPr>
              <a:t>primary consumer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6572250" y="5572125"/>
            <a:ext cx="15843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consumers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3286125" y="6072188"/>
            <a:ext cx="27051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b="1" kern="10">
                <a:ln w="126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0186" dir="1096358" algn="ctr" rotWithShape="0">
                    <a:srgbClr val="9999FF"/>
                  </a:outerShdw>
                </a:effectLst>
                <a:latin typeface="Arial Black"/>
              </a:rPr>
              <a:t>secondary consumer</a:t>
            </a:r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214313" y="5572125"/>
            <a:ext cx="15843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decomposer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143000" y="2500313"/>
            <a:ext cx="15001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b="1">
                <a:solidFill>
                  <a:srgbClr val="000000"/>
                </a:solidFill>
              </a:rPr>
              <a:t>Grass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929063" y="2786063"/>
            <a:ext cx="15001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b="1">
                <a:solidFill>
                  <a:srgbClr val="000000"/>
                </a:solidFill>
              </a:rPr>
              <a:t>Wombat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643813" y="3786188"/>
            <a:ext cx="15001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b="1">
                <a:solidFill>
                  <a:srgbClr val="000000"/>
                </a:solidFill>
              </a:rPr>
              <a:t>Dingo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357688" y="3714750"/>
            <a:ext cx="15001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b="1">
                <a:solidFill>
                  <a:srgbClr val="000000"/>
                </a:solidFill>
              </a:rPr>
              <a:t>Crocodile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85750" y="5929313"/>
            <a:ext cx="157162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b="1">
                <a:solidFill>
                  <a:srgbClr val="000000"/>
                </a:solidFill>
              </a:rPr>
              <a:t>Decomposed</a:t>
            </a:r>
            <a:r>
              <a:rPr lang="id-ID">
                <a:solidFill>
                  <a:srgbClr val="000000"/>
                </a:solidFill>
              </a:rPr>
              <a:t> </a:t>
            </a:r>
            <a:r>
              <a:rPr lang="id-ID" b="1">
                <a:solidFill>
                  <a:srgbClr val="000000"/>
                </a:solidFill>
              </a:rPr>
              <a:t>Bacteria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/>
      <p:bldP spid="5134" grpId="0" animBg="1"/>
      <p:bldP spid="5135" grpId="0" animBg="1"/>
      <p:bldP spid="5136" grpId="0" animBg="1"/>
      <p:bldP spid="5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4000" dirty="0">
                <a:solidFill>
                  <a:srgbClr val="000000"/>
                </a:solidFill>
                <a:latin typeface="Calibri" pitchFamily="32" charset="0"/>
              </a:rPr>
              <a:t>How Energy Flows Through Food Chain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 dirty="0">
                <a:solidFill>
                  <a:srgbClr val="000000"/>
                </a:solidFill>
                <a:latin typeface="Calibri" pitchFamily="32" charset="0"/>
              </a:rPr>
              <a:t>The energy is gained from eating.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 dirty="0">
                <a:solidFill>
                  <a:srgbClr val="000000"/>
                </a:solidFill>
                <a:latin typeface="Calibri" pitchFamily="32" charset="0"/>
              </a:rPr>
              <a:t>The grass is the producer of energy, producer of the food chain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 dirty="0">
                <a:solidFill>
                  <a:srgbClr val="000000"/>
                </a:solidFill>
                <a:latin typeface="Calibri" pitchFamily="32" charset="0"/>
              </a:rPr>
              <a:t>Plant eaten by Wombat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 dirty="0">
                <a:solidFill>
                  <a:srgbClr val="000000"/>
                </a:solidFill>
                <a:latin typeface="Calibri" pitchFamily="32" charset="0"/>
              </a:rPr>
              <a:t>Wombat eaten by Dingo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 dirty="0">
                <a:solidFill>
                  <a:srgbClr val="000000"/>
                </a:solidFill>
                <a:latin typeface="Calibri" pitchFamily="32" charset="0"/>
              </a:rPr>
              <a:t>Dingo eaten by Crocodile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 dirty="0">
                <a:solidFill>
                  <a:srgbClr val="000000"/>
                </a:solidFill>
                <a:latin typeface="Calibri" pitchFamily="32" charset="0"/>
              </a:rPr>
              <a:t>Decomposed by Bacteria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4400">
                <a:solidFill>
                  <a:srgbClr val="000000"/>
                </a:solidFill>
                <a:latin typeface="Calibri" pitchFamily="32" charset="0"/>
              </a:rPr>
              <a:t>Nutrient Cycle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>
                <a:solidFill>
                  <a:srgbClr val="000000"/>
                </a:solidFill>
                <a:latin typeface="Calibri" pitchFamily="32" charset="0"/>
              </a:rPr>
              <a:t>Nutrient cycle is actually a form of matter transfer. It shows how nutrients move through the entire ecosystem.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>
                <a:solidFill>
                  <a:srgbClr val="000000"/>
                </a:solidFill>
                <a:latin typeface="Calibri" pitchFamily="32" charset="0"/>
              </a:rPr>
              <a:t>Carbon Cycle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3200">
                <a:solidFill>
                  <a:srgbClr val="000000"/>
                </a:solidFill>
                <a:latin typeface="Calibri" pitchFamily="32" charset="0"/>
              </a:rPr>
              <a:t>Nitrogen Cycle</a:t>
            </a:r>
          </a:p>
          <a:p>
            <a:pPr marL="341313" indent="-341313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d-ID" sz="32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Carbon Cycle Diagram</a:t>
            </a:r>
            <a:endParaRPr lang="id-ID" dirty="0"/>
          </a:p>
        </p:txBody>
      </p:sp>
      <p:pic>
        <p:nvPicPr>
          <p:cNvPr id="11" name="Picture 10" descr="carbon cyc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5" y="428604"/>
            <a:ext cx="907921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2550"/>
            <a:ext cx="8229600" cy="1527175"/>
          </a:xfrm>
          <a:ln/>
        </p:spPr>
        <p:txBody>
          <a:bodyPr lIns="91440" tIns="45720" rIns="91440" bIns="4572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/>
              <a:t>Carbon Cycle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 lIns="91440" tIns="45720" rIns="91440" bIns="45720">
            <a:normAutofit fontScale="92500" lnSpcReduction="10000"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How carbon circulates in the </a:t>
            </a:r>
            <a:r>
              <a:rPr lang="en-US" dirty="0" smtClean="0"/>
              <a:t>ecosystem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Has a large impact on global warming</a:t>
            </a:r>
            <a:endParaRPr lang="id-ID" dirty="0" smtClean="0"/>
          </a:p>
          <a:p>
            <a:pPr marL="615633" lvl="1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dirty="0" smtClean="0"/>
              <a:t>Burning fossil fuel produce greenhouse gass which increase the heat.</a:t>
            </a:r>
          </a:p>
          <a:p>
            <a:pPr marL="615633" lvl="1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dirty="0" smtClean="0"/>
              <a:t>Bush fires, Temperature rises, Coral dies, Plants </a:t>
            </a:r>
          </a:p>
          <a:p>
            <a:pPr marL="615633" lvl="1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Burning </a:t>
            </a:r>
            <a:r>
              <a:rPr lang="en-US" dirty="0"/>
              <a:t>fossil fuels and cutting trees upset the balance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71604" y="4143380"/>
            <a:ext cx="5514996" cy="822325"/>
            <a:chOff x="1571604" y="3071810"/>
            <a:chExt cx="5514996" cy="822325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1571604" y="3500438"/>
              <a:ext cx="54864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4114800" y="3436935"/>
              <a:ext cx="457200" cy="457200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600200" y="3071810"/>
              <a:ext cx="1916113" cy="365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Absorbed carbon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5183188" y="3071810"/>
              <a:ext cx="1903412" cy="365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Released carbon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371600" y="1828800"/>
            <a:ext cx="2057400" cy="297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7950"/>
            <a:ext cx="8229600" cy="842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Nitrogen cycle illustrated</a:t>
            </a:r>
          </a:p>
        </p:txBody>
      </p:sp>
      <p:sp>
        <p:nvSpPr>
          <p:cNvPr id="11267" name="Freeform 3"/>
          <p:cNvSpPr>
            <a:spLocks noChangeArrowheads="1"/>
          </p:cNvSpPr>
          <p:nvPr/>
        </p:nvSpPr>
        <p:spPr bwMode="auto">
          <a:xfrm>
            <a:off x="457200" y="685800"/>
            <a:ext cx="8458200" cy="914400"/>
          </a:xfrm>
          <a:custGeom>
            <a:avLst/>
            <a:gdLst>
              <a:gd name="T0" fmla="*/ 3000 w 21600"/>
              <a:gd name="T1" fmla="*/ 3320 h 21600"/>
              <a:gd name="T2" fmla="*/ 17110 w 21600"/>
              <a:gd name="T3" fmla="*/ 17330 h 21600"/>
            </a:gdLst>
            <a:ahLst/>
            <a:cxnLst>
              <a:cxn ang="0">
                <a:pos x="1930" y="7160"/>
              </a:cxn>
              <a:cxn ang="0">
                <a:pos x="5270" y="1970"/>
              </a:cxn>
              <a:cxn ang="0">
                <a:pos x="6970" y="2600"/>
              </a:cxn>
              <a:cxn ang="0">
                <a:pos x="9340" y="650"/>
              </a:cxn>
              <a:cxn ang="0">
                <a:pos x="11210" y="1700"/>
              </a:cxn>
              <a:cxn ang="0">
                <a:pos x="13150" y="0"/>
              </a:cxn>
              <a:cxn ang="0">
                <a:pos x="14870" y="1160"/>
              </a:cxn>
              <a:cxn ang="0">
                <a:pos x="16740" y="0"/>
              </a:cxn>
              <a:cxn ang="0">
                <a:pos x="19110" y="2710"/>
              </a:cxn>
              <a:cxn ang="0">
                <a:pos x="21060" y="6220"/>
              </a:cxn>
              <a:cxn ang="0">
                <a:pos x="20830" y="7660"/>
              </a:cxn>
              <a:cxn ang="0">
                <a:pos x="21600" y="10460"/>
              </a:cxn>
              <a:cxn ang="0">
                <a:pos x="18650" y="15010"/>
              </a:cxn>
              <a:cxn ang="0">
                <a:pos x="15770" y="18920"/>
              </a:cxn>
              <a:cxn ang="0">
                <a:pos x="14240" y="18310"/>
              </a:cxn>
              <a:cxn ang="0">
                <a:pos x="11000" y="21600"/>
              </a:cxn>
              <a:cxn ang="0">
                <a:pos x="8210" y="19510"/>
              </a:cxn>
              <a:cxn ang="0">
                <a:pos x="6240" y="20290"/>
              </a:cxn>
              <a:cxn ang="0">
                <a:pos x="2900" y="17640"/>
              </a:cxn>
              <a:cxn ang="0">
                <a:pos x="480" y="14660"/>
              </a:cxn>
              <a:cxn ang="0">
                <a:pos x="1070" y="12640"/>
              </a:cxn>
              <a:cxn ang="0">
                <a:pos x="0" y="10120"/>
              </a:cxn>
              <a:cxn ang="0">
                <a:pos x="1930" y="7160"/>
              </a:cxn>
              <a:cxn ang="0">
                <a:pos x="1930" y="7160"/>
              </a:cxn>
              <a:cxn ang="0">
                <a:pos x="2090" y="7920"/>
              </a:cxn>
              <a:cxn ang="0">
                <a:pos x="6970" y="2600"/>
              </a:cxn>
              <a:cxn ang="0">
                <a:pos x="7670" y="3310"/>
              </a:cxn>
              <a:cxn ang="0">
                <a:pos x="11210" y="1700"/>
              </a:cxn>
              <a:cxn ang="0">
                <a:pos x="11030" y="2400"/>
              </a:cxn>
              <a:cxn ang="0">
                <a:pos x="14870" y="1160"/>
              </a:cxn>
              <a:cxn ang="0">
                <a:pos x="14540" y="2010"/>
              </a:cxn>
              <a:cxn ang="0">
                <a:pos x="19110" y="2710"/>
              </a:cxn>
              <a:cxn ang="0">
                <a:pos x="19190" y="3380"/>
              </a:cxn>
              <a:cxn ang="0">
                <a:pos x="20830" y="7660"/>
              </a:cxn>
              <a:cxn ang="0">
                <a:pos x="20110" y="8990"/>
              </a:cxn>
              <a:cxn ang="0">
                <a:pos x="18660" y="15010"/>
              </a:cxn>
              <a:cxn ang="0">
                <a:pos x="17000" y="11450"/>
              </a:cxn>
              <a:cxn ang="0">
                <a:pos x="14240" y="18310"/>
              </a:cxn>
              <a:cxn ang="0">
                <a:pos x="14370" y="17360"/>
              </a:cxn>
              <a:cxn ang="0">
                <a:pos x="8220" y="19510"/>
              </a:cxn>
              <a:cxn ang="0">
                <a:pos x="7860" y="18640"/>
              </a:cxn>
              <a:cxn ang="0">
                <a:pos x="2900" y="17640"/>
              </a:cxn>
              <a:cxn ang="0">
                <a:pos x="3460" y="17450"/>
              </a:cxn>
              <a:cxn ang="0">
                <a:pos x="1070" y="12640"/>
              </a:cxn>
              <a:cxn ang="0">
                <a:pos x="2330" y="13040"/>
              </a:cxn>
            </a:cxnLst>
            <a:rect l="T0" t="T1" r="T2" b="T3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</a:path>
              <a:path w="21600" h="21600" fill="none"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</a:path>
              <a:path w="21600" h="21600" fill="none"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</a:path>
              <a:path w="21600" h="21600" fill="none"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</a:path>
              <a:path w="21600" h="21600" fill="none"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</a:path>
              <a:path w="21600" h="21600" fill="none"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</a:path>
              <a:path w="21600" h="21600" fill="none"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</a:path>
              <a:path w="21600" h="21600" fill="none"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</a:path>
              <a:path w="21600" h="21600" fill="none"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</a:path>
              <a:path w="21600" h="21600" fill="none"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</a:path>
              <a:path w="21600" h="21600" fill="none"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</a:path>
              <a:path w="21600" h="21600" fill="none"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>
                <a:solidFill>
                  <a:srgbClr val="000000"/>
                </a:solidFill>
              </a:rPr>
              <a:t>Air (N</a:t>
            </a:r>
            <a:r>
              <a:rPr lang="en-US" sz="3600" baseline="-33000">
                <a:solidFill>
                  <a:srgbClr val="000000"/>
                </a:solidFill>
              </a:rPr>
              <a:t>2</a:t>
            </a:r>
            <a:r>
              <a:rPr lang="en-US" sz="36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85800" y="4800600"/>
            <a:ext cx="7772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4664075"/>
            <a:ext cx="60166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</a:rPr>
              <a:t>Soil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228600" y="5486400"/>
            <a:ext cx="13716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NH</a:t>
            </a:r>
            <a:r>
              <a:rPr lang="en-US" baseline="-33000">
                <a:solidFill>
                  <a:srgbClr val="000000"/>
                </a:solidFill>
              </a:rPr>
              <a:t>3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(Ammonia)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684213" y="1828800"/>
            <a:ext cx="231775" cy="365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4800600"/>
            <a:ext cx="11430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Fixing Bacteria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971800" y="5607050"/>
            <a:ext cx="11430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NO</a:t>
            </a:r>
            <a:r>
              <a:rPr lang="en-US" baseline="-33000" dirty="0">
                <a:solidFill>
                  <a:srgbClr val="000000"/>
                </a:solidFill>
              </a:rPr>
              <a:t>2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(Nitrite)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828800" y="5486400"/>
            <a:ext cx="10175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Bacteria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828800" y="59436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4114800" y="5256213"/>
            <a:ext cx="1828800" cy="688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876925" y="4957763"/>
            <a:ext cx="10175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Bacteria</a:t>
            </a:r>
          </a:p>
        </p:txBody>
      </p:sp>
      <p:sp>
        <p:nvSpPr>
          <p:cNvPr id="11278" name="Freeform 14"/>
          <p:cNvSpPr>
            <a:spLocks noChangeArrowheads="1"/>
          </p:cNvSpPr>
          <p:nvPr/>
        </p:nvSpPr>
        <p:spPr bwMode="auto">
          <a:xfrm>
            <a:off x="2286000" y="1828800"/>
            <a:ext cx="457200" cy="914400"/>
          </a:xfrm>
          <a:custGeom>
            <a:avLst/>
            <a:gdLst>
              <a:gd name="T0" fmla="*/ 257 w 640"/>
              <a:gd name="T1" fmla="*/ 295 h 861"/>
              <a:gd name="T2" fmla="*/ 414 w 640"/>
              <a:gd name="T3" fmla="*/ 566 h 861"/>
            </a:gdLst>
            <a:ahLst/>
            <a:cxnLst>
              <a:cxn ang="0">
                <a:pos x="640" y="233"/>
              </a:cxn>
              <a:cxn ang="0">
                <a:pos x="221" y="293"/>
              </a:cxn>
              <a:cxn ang="0">
                <a:pos x="506" y="12"/>
              </a:cxn>
              <a:cxn ang="0">
                <a:pos x="367" y="0"/>
              </a:cxn>
              <a:cxn ang="0">
                <a:pos x="29" y="406"/>
              </a:cxn>
              <a:cxn ang="0">
                <a:pos x="431" y="347"/>
              </a:cxn>
              <a:cxn ang="0">
                <a:pos x="145" y="645"/>
              </a:cxn>
              <a:cxn ang="0">
                <a:pos x="99" y="520"/>
              </a:cxn>
              <a:cxn ang="0">
                <a:pos x="0" y="861"/>
              </a:cxn>
              <a:cxn ang="0">
                <a:pos x="326" y="765"/>
              </a:cxn>
              <a:cxn ang="0">
                <a:pos x="209" y="711"/>
              </a:cxn>
              <a:cxn ang="0">
                <a:pos x="640" y="233"/>
              </a:cxn>
              <a:cxn ang="0">
                <a:pos x="640" y="233"/>
              </a:cxn>
            </a:cxnLst>
            <a:rect l="T0" t="T1" r="T2" b="T3"/>
            <a:pathLst>
              <a:path w="640" h="861">
                <a:moveTo>
                  <a:pt x="640" y="233"/>
                </a:moveTo>
                <a:lnTo>
                  <a:pt x="221" y="293"/>
                </a:lnTo>
                <a:lnTo>
                  <a:pt x="506" y="12"/>
                </a:lnTo>
                <a:lnTo>
                  <a:pt x="367" y="0"/>
                </a:lnTo>
                <a:lnTo>
                  <a:pt x="29" y="406"/>
                </a:lnTo>
                <a:lnTo>
                  <a:pt x="431" y="347"/>
                </a:lnTo>
                <a:lnTo>
                  <a:pt x="145" y="645"/>
                </a:lnTo>
                <a:lnTo>
                  <a:pt x="99" y="520"/>
                </a:lnTo>
                <a:lnTo>
                  <a:pt x="0" y="861"/>
                </a:lnTo>
                <a:lnTo>
                  <a:pt x="326" y="765"/>
                </a:lnTo>
                <a:lnTo>
                  <a:pt x="209" y="711"/>
                </a:lnTo>
                <a:lnTo>
                  <a:pt x="640" y="23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600200" y="4114800"/>
            <a:ext cx="1600200" cy="6858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600200" y="2971800"/>
            <a:ext cx="228600" cy="11430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2286000" y="1600200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82" name="Freeform 18"/>
          <p:cNvSpPr>
            <a:spLocks noChangeArrowheads="1"/>
          </p:cNvSpPr>
          <p:nvPr/>
        </p:nvSpPr>
        <p:spPr bwMode="auto">
          <a:xfrm>
            <a:off x="1371600" y="1828800"/>
            <a:ext cx="685800" cy="1143000"/>
          </a:xfrm>
          <a:custGeom>
            <a:avLst/>
            <a:gdLst>
              <a:gd name="T0" fmla="*/ 3000 w 21600"/>
              <a:gd name="T1" fmla="*/ 3320 h 21600"/>
              <a:gd name="T2" fmla="*/ 17110 w 21600"/>
              <a:gd name="T3" fmla="*/ 17330 h 21600"/>
            </a:gdLst>
            <a:ahLst/>
            <a:cxnLst>
              <a:cxn ang="0">
                <a:pos x="1930" y="7160"/>
              </a:cxn>
              <a:cxn ang="0">
                <a:pos x="5270" y="1970"/>
              </a:cxn>
              <a:cxn ang="0">
                <a:pos x="6970" y="2600"/>
              </a:cxn>
              <a:cxn ang="0">
                <a:pos x="9340" y="650"/>
              </a:cxn>
              <a:cxn ang="0">
                <a:pos x="11210" y="1700"/>
              </a:cxn>
              <a:cxn ang="0">
                <a:pos x="13150" y="0"/>
              </a:cxn>
              <a:cxn ang="0">
                <a:pos x="14870" y="1160"/>
              </a:cxn>
              <a:cxn ang="0">
                <a:pos x="16740" y="0"/>
              </a:cxn>
              <a:cxn ang="0">
                <a:pos x="19110" y="2710"/>
              </a:cxn>
              <a:cxn ang="0">
                <a:pos x="21060" y="6220"/>
              </a:cxn>
              <a:cxn ang="0">
                <a:pos x="20830" y="7660"/>
              </a:cxn>
              <a:cxn ang="0">
                <a:pos x="21600" y="10460"/>
              </a:cxn>
              <a:cxn ang="0">
                <a:pos x="18650" y="15010"/>
              </a:cxn>
              <a:cxn ang="0">
                <a:pos x="15770" y="18920"/>
              </a:cxn>
              <a:cxn ang="0">
                <a:pos x="14240" y="18310"/>
              </a:cxn>
              <a:cxn ang="0">
                <a:pos x="11000" y="21600"/>
              </a:cxn>
              <a:cxn ang="0">
                <a:pos x="8210" y="19510"/>
              </a:cxn>
              <a:cxn ang="0">
                <a:pos x="6240" y="20290"/>
              </a:cxn>
              <a:cxn ang="0">
                <a:pos x="2900" y="17640"/>
              </a:cxn>
              <a:cxn ang="0">
                <a:pos x="480" y="14660"/>
              </a:cxn>
              <a:cxn ang="0">
                <a:pos x="1070" y="12640"/>
              </a:cxn>
              <a:cxn ang="0">
                <a:pos x="0" y="10120"/>
              </a:cxn>
              <a:cxn ang="0">
                <a:pos x="1930" y="7160"/>
              </a:cxn>
              <a:cxn ang="0">
                <a:pos x="1930" y="7160"/>
              </a:cxn>
              <a:cxn ang="0">
                <a:pos x="2090" y="7920"/>
              </a:cxn>
              <a:cxn ang="0">
                <a:pos x="6970" y="2600"/>
              </a:cxn>
              <a:cxn ang="0">
                <a:pos x="7670" y="3310"/>
              </a:cxn>
              <a:cxn ang="0">
                <a:pos x="11210" y="1700"/>
              </a:cxn>
              <a:cxn ang="0">
                <a:pos x="11030" y="2400"/>
              </a:cxn>
              <a:cxn ang="0">
                <a:pos x="14870" y="1160"/>
              </a:cxn>
              <a:cxn ang="0">
                <a:pos x="14540" y="2010"/>
              </a:cxn>
              <a:cxn ang="0">
                <a:pos x="19110" y="2710"/>
              </a:cxn>
              <a:cxn ang="0">
                <a:pos x="19190" y="3380"/>
              </a:cxn>
              <a:cxn ang="0">
                <a:pos x="20830" y="7660"/>
              </a:cxn>
              <a:cxn ang="0">
                <a:pos x="20110" y="8990"/>
              </a:cxn>
              <a:cxn ang="0">
                <a:pos x="18660" y="15010"/>
              </a:cxn>
              <a:cxn ang="0">
                <a:pos x="17000" y="11450"/>
              </a:cxn>
              <a:cxn ang="0">
                <a:pos x="14240" y="18310"/>
              </a:cxn>
              <a:cxn ang="0">
                <a:pos x="14370" y="17360"/>
              </a:cxn>
              <a:cxn ang="0">
                <a:pos x="8220" y="19510"/>
              </a:cxn>
              <a:cxn ang="0">
                <a:pos x="7860" y="18640"/>
              </a:cxn>
              <a:cxn ang="0">
                <a:pos x="2900" y="17640"/>
              </a:cxn>
              <a:cxn ang="0">
                <a:pos x="3460" y="17450"/>
              </a:cxn>
              <a:cxn ang="0">
                <a:pos x="1070" y="12640"/>
              </a:cxn>
              <a:cxn ang="0">
                <a:pos x="2330" y="13040"/>
              </a:cxn>
            </a:cxnLst>
            <a:rect l="T0" t="T1" r="T2" b="T3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</a:path>
              <a:path w="21600" h="21600" fill="none"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</a:path>
              <a:path w="21600" h="21600" fill="none"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</a:path>
              <a:path w="21600" h="21600" fill="none"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</a:path>
              <a:path w="21600" h="21600" fill="none"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</a:path>
              <a:path w="21600" h="21600" fill="none"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</a:path>
              <a:path w="21600" h="21600" fill="none"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</a:path>
              <a:path w="21600" h="21600" fill="none"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</a:path>
              <a:path w="21600" h="21600" fill="none"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</a:path>
              <a:path w="21600" h="21600" fill="none"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</a:path>
              <a:path w="21600" h="21600" fill="none"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</a:path>
              <a:path w="21600" h="21600" fill="none"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B3B3B3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828800" y="2971800"/>
            <a:ext cx="13970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Combustion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&amp; Lightning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3429000" y="2514600"/>
            <a:ext cx="1828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Nitrogen Oxides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(NO, NO</a:t>
            </a:r>
            <a:r>
              <a:rPr lang="en-US" baseline="-33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3429000" y="3429000"/>
            <a:ext cx="1600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Nitric acid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(in acid rain)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(HNO</a:t>
            </a:r>
            <a:r>
              <a:rPr lang="en-US" baseline="-33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429000" y="2057400"/>
            <a:ext cx="9144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43400" y="3200400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800600" y="3200400"/>
            <a:ext cx="1143000" cy="2057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108700" y="5486400"/>
            <a:ext cx="1435100" cy="923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</a:rPr>
              <a:t>NO</a:t>
            </a:r>
            <a:r>
              <a:rPr lang="en-US" sz="2400" baseline="-33000">
                <a:solidFill>
                  <a:srgbClr val="000000"/>
                </a:solidFill>
              </a:rPr>
              <a:t>3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</a:rPr>
              <a:t>(Nitrates)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6858000" y="4343400"/>
            <a:ext cx="914400" cy="457200"/>
          </a:xfrm>
          <a:prstGeom prst="rect">
            <a:avLst/>
          </a:prstGeom>
          <a:solidFill>
            <a:srgbClr val="3DEB3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Plants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 rot="2700000">
            <a:off x="7717631" y="4055269"/>
            <a:ext cx="903288" cy="457200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Fertilizer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114800" y="4343400"/>
            <a:ext cx="18288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5715000" y="3657600"/>
            <a:ext cx="9144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Animals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5715000" y="4343400"/>
            <a:ext cx="2286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6400800" y="4343400"/>
            <a:ext cx="228600" cy="4572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629400" y="3657600"/>
            <a:ext cx="2286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H="1" flipV="1">
            <a:off x="6856413" y="3884613"/>
            <a:ext cx="460375" cy="460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4800600" y="4343400"/>
            <a:ext cx="914400" cy="457200"/>
          </a:xfrm>
          <a:prstGeom prst="ellipse">
            <a:avLst/>
          </a:prstGeom>
          <a:solidFill>
            <a:srgbClr val="6633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Manure</a:t>
            </a: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H="1">
            <a:off x="5256213" y="3886200"/>
            <a:ext cx="460375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7894638" y="5943600"/>
            <a:ext cx="13208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Denitrifying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Bacteria</a:t>
            </a:r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8686800" y="1598613"/>
            <a:ext cx="1588" cy="4346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H="1">
            <a:off x="2714612" y="4800600"/>
            <a:ext cx="2543188" cy="8429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H="1">
            <a:off x="6856413" y="4572000"/>
            <a:ext cx="1146175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7543800" y="6172200"/>
            <a:ext cx="4572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 flipV="1">
            <a:off x="7315200" y="4799013"/>
            <a:ext cx="1588" cy="1146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6400800" y="52578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Nitrogen Cycle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071538" y="1214423"/>
            <a:ext cx="75009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Movement of nitrogen through the ecosystem, converted between its different forms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The cycle:</a:t>
            </a:r>
          </a:p>
          <a:p>
            <a:pPr marL="341313" indent="-341313">
              <a:buFont typeface="StarSymbo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Nitrogen in soil (nitrates) → absorbed by → plants (amino acids → proteins)</a:t>
            </a:r>
          </a:p>
          <a:p>
            <a:pPr marL="341313" indent="-341313">
              <a:buFont typeface="StarSymbo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Plants (proteins) → eaten by →  animals (digested into amino acids)</a:t>
            </a:r>
          </a:p>
          <a:p>
            <a:pPr marL="341313" indent="-341313">
              <a:buFont typeface="StarSymbo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Animal waste &amp; organic matter (proteins &amp; amino acids) → decomposition → soil (ammonia → nitrites → nitrates)</a:t>
            </a:r>
          </a:p>
          <a:p>
            <a:pPr marL="341313" indent="-341313">
              <a:buFont typeface="StarSymbo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Meanwhile:</a:t>
            </a:r>
          </a:p>
          <a:p>
            <a:pPr marL="741363" lvl="1" indent="-284163">
              <a:buSzPct val="4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Bacteria in soil: nitrogen in air (molecular nitrogen) → fixation → soil (ammonia)</a:t>
            </a:r>
          </a:p>
          <a:p>
            <a:pPr marL="741363" lvl="1" indent="-284163">
              <a:buSzPct val="4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Bacteria in soil: nitrogen in soil (ammonia → </a:t>
            </a:r>
            <a:r>
              <a:rPr lang="en-US" dirty="0" err="1" smtClean="0"/>
              <a:t>denitrification</a:t>
            </a:r>
            <a:r>
              <a:rPr lang="en-US" dirty="0" smtClean="0"/>
              <a:t> → air (molecular </a:t>
            </a:r>
            <a:r>
              <a:rPr lang="en-US" dirty="0" smtClean="0"/>
              <a:t>nitrogen</a:t>
            </a:r>
            <a:r>
              <a:rPr lang="id-ID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4857760"/>
            <a:ext cx="71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 Human activity has changed the cycle</a:t>
            </a:r>
          </a:p>
          <a:p>
            <a:pPr lvl="1">
              <a:buFont typeface="Arial" pitchFamily="34" charset="0"/>
              <a:buChar char="•"/>
            </a:pPr>
            <a:r>
              <a:rPr lang="id-ID" dirty="0" smtClean="0"/>
              <a:t>Burning fossil fuels</a:t>
            </a:r>
          </a:p>
          <a:p>
            <a:pPr lvl="1">
              <a:buFont typeface="Arial" pitchFamily="34" charset="0"/>
              <a:buChar char="•"/>
            </a:pPr>
            <a:r>
              <a:rPr lang="id-ID" dirty="0" smtClean="0"/>
              <a:t>A</a:t>
            </a:r>
            <a:r>
              <a:rPr lang="id-ID" dirty="0" smtClean="0"/>
              <a:t>pplication of fertilizer</a:t>
            </a:r>
          </a:p>
          <a:p>
            <a:pPr lvl="1">
              <a:buFont typeface="Arial" pitchFamily="34" charset="0"/>
              <a:buChar char="•"/>
            </a:pPr>
            <a:r>
              <a:rPr lang="id-ID" dirty="0" smtClean="0"/>
              <a:t>Causing:</a:t>
            </a:r>
          </a:p>
          <a:p>
            <a:pPr lvl="2">
              <a:buFont typeface="Arial" pitchFamily="34" charset="0"/>
              <a:buChar char="•"/>
            </a:pPr>
            <a:r>
              <a:rPr lang="id-ID" dirty="0" smtClean="0"/>
              <a:t>Nutrient imbalance in plants</a:t>
            </a:r>
          </a:p>
          <a:p>
            <a:pPr lvl="2">
              <a:buFont typeface="Arial" pitchFamily="34" charset="0"/>
              <a:buChar char="•"/>
            </a:pPr>
            <a:r>
              <a:rPr lang="id-ID" dirty="0" smtClean="0"/>
              <a:t>Algal blooms</a:t>
            </a:r>
          </a:p>
          <a:p>
            <a:pPr lvl="1">
              <a:buFont typeface="Arial" pitchFamily="34" charset="0"/>
              <a:buChar char="•"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616</TotalTime>
  <Words>553</Words>
  <Application>Microsoft Office PowerPoint</Application>
  <PresentationFormat>On-screen Show (4:3)</PresentationFormat>
  <Paragraphs>90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Energy Transfer</vt:lpstr>
      <vt:lpstr>Slide 2</vt:lpstr>
      <vt:lpstr>Slide 3</vt:lpstr>
      <vt:lpstr>Slide 4</vt:lpstr>
      <vt:lpstr>Slide 5</vt:lpstr>
      <vt:lpstr>Carbon Cycle Diagram</vt:lpstr>
      <vt:lpstr>Carbon Cycle</vt:lpstr>
      <vt:lpstr>Nitrogen cycle illustrated</vt:lpstr>
      <vt:lpstr>Nitrogen Cycle</vt:lpstr>
      <vt:lpstr>Thank You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Transfer</dc:title>
  <dc:creator>Toshiba</dc:creator>
  <cp:lastModifiedBy>Toshiba</cp:lastModifiedBy>
  <cp:revision>61</cp:revision>
  <dcterms:created xsi:type="dcterms:W3CDTF">2012-03-15T00:56:51Z</dcterms:created>
  <dcterms:modified xsi:type="dcterms:W3CDTF">2012-03-16T11:43:22Z</dcterms:modified>
</cp:coreProperties>
</file>