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95" autoAdjust="0"/>
    <p:restoredTop sz="97037" autoAdjust="0"/>
  </p:normalViewPr>
  <p:slideViewPr>
    <p:cSldViewPr>
      <p:cViewPr varScale="1">
        <p:scale>
          <a:sx n="68" d="100"/>
          <a:sy n="68" d="100"/>
        </p:scale>
        <p:origin x="-1380" y="-108"/>
      </p:cViewPr>
      <p:guideLst>
        <p:guide orient="horz" pos="2160"/>
        <p:guide pos="2880"/>
      </p:guideLst>
    </p:cSldViewPr>
  </p:slideViewPr>
  <p:outlineViewPr>
    <p:cViewPr>
      <p:scale>
        <a:sx n="33" d="100"/>
        <a:sy n="33" d="100"/>
      </p:scale>
      <p:origin x="0" y="3282"/>
    </p:cViewPr>
  </p:outlineViewPr>
  <p:notesTextViewPr>
    <p:cViewPr>
      <p:scale>
        <a:sx n="100" d="100"/>
        <a:sy n="100" d="100"/>
      </p:scale>
      <p:origin x="0" y="0"/>
    </p:cViewPr>
  </p:notesTextViewPr>
  <p:notesViewPr>
    <p:cSldViewPr>
      <p:cViewPr varScale="1">
        <p:scale>
          <a:sx n="55" d="100"/>
          <a:sy n="55" d="100"/>
        </p:scale>
        <p:origin x="-284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10D179-C1DE-493C-8212-BE776E331B1E}" type="datetimeFigureOut">
              <a:rPr lang="id-ID" smtClean="0"/>
              <a:t>16/03/2012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34F26F-E2C6-4FEB-9D5E-6AAB21263612}"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Both type of fashion is mostly made from cloth, as in the materials that are used in shirts. This is a similarity because some clothes are made from skin or different types of materials. Materials that is unique and eccentric. </a:t>
            </a:r>
            <a:endParaRPr lang="id-ID" dirty="0" smtClean="0"/>
          </a:p>
          <a:p>
            <a:pPr lvl="0"/>
            <a:endParaRPr lang="id-ID" dirty="0" smtClean="0"/>
          </a:p>
          <a:p>
            <a:pPr lvl="0"/>
            <a:r>
              <a:rPr lang="id-ID" dirty="0" smtClean="0"/>
              <a:t>There is a design for each set of clothes. Eventhough the motive or type of design is not really the same, at least there is a design. Unlike some fashion that doesn’t consider a motive or picture. The Indonesian fashion sure has more detailed designs that the Western, but both has designs which fill up the clothes.</a:t>
            </a:r>
          </a:p>
          <a:p>
            <a:pPr lvl="0"/>
            <a:endParaRPr lang="id-ID" dirty="0" smtClean="0"/>
          </a:p>
          <a:p>
            <a:pPr lvl="0"/>
            <a:r>
              <a:rPr lang="id-ID" dirty="0" smtClean="0"/>
              <a:t>Each fashion has a type of shirt and pants. What I mean is that the shirt and pants are actually covered, like the fashion is some countries where they don’t cover the legs until the knees. Or the fashion in some countries where they don’t even where clothes, like the early Aborigines. They didn’t even bother to cover their upper body. </a:t>
            </a:r>
          </a:p>
          <a:p>
            <a:pPr lvl="0"/>
            <a:endParaRPr lang="id-ID" dirty="0" smtClean="0"/>
          </a:p>
          <a:p>
            <a:pPr lvl="0"/>
            <a:r>
              <a:rPr lang="id-ID" dirty="0" smtClean="0"/>
              <a:t>The designs for each costume is very creative, there is more then two colors in a costume. Even the Western fashion has a lot of color in each costume, for Indonesian fashion it is obvious how there are a lot of colors.</a:t>
            </a:r>
          </a:p>
          <a:p>
            <a:pPr lvl="0"/>
            <a:endParaRPr lang="id-ID" dirty="0" smtClean="0"/>
          </a:p>
          <a:p>
            <a:pPr lvl="0"/>
            <a:r>
              <a:rPr lang="id-ID" dirty="0" smtClean="0"/>
              <a:t>The fashion for each design is flexible. What I mean by flexiable is that the there can be short sleeve or long sleeve, there can be a collar or no collar. This is quite important because some countries doesn’t have these features, like monks, they don’t have collars at all.</a:t>
            </a:r>
          </a:p>
          <a:p>
            <a:endParaRPr lang="id-ID" dirty="0"/>
          </a:p>
        </p:txBody>
      </p:sp>
      <p:sp>
        <p:nvSpPr>
          <p:cNvPr id="4" name="Slide Number Placeholder 3"/>
          <p:cNvSpPr>
            <a:spLocks noGrp="1"/>
          </p:cNvSpPr>
          <p:nvPr>
            <p:ph type="sldNum" sz="quarter" idx="10"/>
          </p:nvPr>
        </p:nvSpPr>
        <p:spPr/>
        <p:txBody>
          <a:bodyPr/>
          <a:lstStyle/>
          <a:p>
            <a:fld id="{1F34F26F-E2C6-4FEB-9D5E-6AAB21263612}" type="slidenum">
              <a:rPr lang="id-ID" smtClean="0"/>
              <a:t>6</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Both type of fashion is mostly made from cloth, as in the materials that are used in shirts. This is a similarity because some clothes are made from skin or different types of materials. Materials that is unique and eccentric. </a:t>
            </a:r>
            <a:endParaRPr lang="id-ID" dirty="0" smtClean="0"/>
          </a:p>
          <a:p>
            <a:pPr lvl="0"/>
            <a:endParaRPr lang="id-ID" dirty="0" smtClean="0"/>
          </a:p>
          <a:p>
            <a:pPr lvl="0"/>
            <a:r>
              <a:rPr lang="id-ID" dirty="0" smtClean="0"/>
              <a:t>There is a design for each set of clothes. Eventhough the motive or type of design is not really the same, at least there is a design. Unlike some fashion that doesn’t consider a motive or picture. The Indonesian fashion sure has more detailed designs that the Western, but both has designs which fill up the clothes.</a:t>
            </a:r>
          </a:p>
          <a:p>
            <a:pPr lvl="0"/>
            <a:endParaRPr lang="id-ID" dirty="0" smtClean="0"/>
          </a:p>
          <a:p>
            <a:pPr lvl="0"/>
            <a:r>
              <a:rPr lang="id-ID" dirty="0" smtClean="0"/>
              <a:t>Each fashion has a type of shirt and pants. What I mean is that the shirt and pants are actually covered, like the fashion is some countries where they don’t cover the legs until the knees. Or the fashion in some countries where they don’t even where clothes, like the early Aborigines. They didn’t even bother to cover their upper body. </a:t>
            </a:r>
          </a:p>
          <a:p>
            <a:pPr lvl="0"/>
            <a:endParaRPr lang="id-ID" dirty="0" smtClean="0"/>
          </a:p>
          <a:p>
            <a:pPr lvl="0"/>
            <a:r>
              <a:rPr lang="id-ID" dirty="0" smtClean="0"/>
              <a:t>The designs for each costume is very creative, there is more then two colors in a costume. Even the Western fashion has a lot of color in each costume, for Indonesian fashion it is obvious how there are a lot of colors.</a:t>
            </a:r>
          </a:p>
          <a:p>
            <a:pPr lvl="0"/>
            <a:endParaRPr lang="id-ID" dirty="0" smtClean="0"/>
          </a:p>
          <a:p>
            <a:pPr lvl="0"/>
            <a:r>
              <a:rPr lang="id-ID" dirty="0" smtClean="0"/>
              <a:t>The fashion for each design is flexible. What I mean by flexiable is that the there can be short sleeve or long sleeve, there can be a collar or no collar. This is quite important because some countries doesn’t have these features, like monks, they don’t have collars at all.</a:t>
            </a:r>
          </a:p>
          <a:p>
            <a:endParaRPr lang="id-ID" dirty="0"/>
          </a:p>
        </p:txBody>
      </p:sp>
      <p:sp>
        <p:nvSpPr>
          <p:cNvPr id="4" name="Slide Number Placeholder 3"/>
          <p:cNvSpPr>
            <a:spLocks noGrp="1"/>
          </p:cNvSpPr>
          <p:nvPr>
            <p:ph type="sldNum" sz="quarter" idx="10"/>
          </p:nvPr>
        </p:nvSpPr>
        <p:spPr/>
        <p:txBody>
          <a:bodyPr/>
          <a:lstStyle/>
          <a:p>
            <a:fld id="{1F34F26F-E2C6-4FEB-9D5E-6AAB21263612}" type="slidenum">
              <a:rPr lang="id-ID" smtClean="0"/>
              <a:t>7</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They can improve by analyzing their fashion differences.</a:t>
            </a:r>
          </a:p>
          <a:p>
            <a:endParaRPr lang="id-ID" dirty="0" smtClean="0"/>
          </a:p>
          <a:p>
            <a:r>
              <a:rPr lang="id-ID" dirty="0" smtClean="0"/>
              <a:t>Indonesian fashion which have too much motives can reduce their motives while western fashion which have less motives could increase their motives.</a:t>
            </a:r>
          </a:p>
          <a:p>
            <a:endParaRPr lang="id-ID" dirty="0" smtClean="0"/>
          </a:p>
          <a:p>
            <a:r>
              <a:rPr lang="id-ID" dirty="0" smtClean="0"/>
              <a:t>By analyzing the Western fashion, the Indonesians could make different designs, reducing the shiny materials. Making the design more simple rather then using complex designs. Reduce the complex lines and curves.</a:t>
            </a:r>
          </a:p>
          <a:p>
            <a:endParaRPr lang="id-ID" dirty="0" smtClean="0"/>
          </a:p>
          <a:p>
            <a:r>
              <a:rPr lang="id-ID" dirty="0" smtClean="0"/>
              <a:t> Indonesian fashion could learn to be more modern, like stop using traditional designs, like sandals. Also with the hats.</a:t>
            </a:r>
          </a:p>
          <a:p>
            <a:endParaRPr lang="id-ID" dirty="0" smtClean="0"/>
          </a:p>
          <a:p>
            <a:r>
              <a:rPr lang="id-ID" dirty="0" smtClean="0"/>
              <a:t>By analyzing the differences, the Western and Indonesian fashion can improve. They can give input and suggestions to each others differences. Try to make them better, or prove which is better.</a:t>
            </a:r>
          </a:p>
          <a:p>
            <a:endParaRPr lang="id-ID" dirty="0"/>
          </a:p>
        </p:txBody>
      </p:sp>
      <p:sp>
        <p:nvSpPr>
          <p:cNvPr id="4" name="Slide Number Placeholder 3"/>
          <p:cNvSpPr>
            <a:spLocks noGrp="1"/>
          </p:cNvSpPr>
          <p:nvPr>
            <p:ph type="sldNum" sz="quarter" idx="10"/>
          </p:nvPr>
        </p:nvSpPr>
        <p:spPr/>
        <p:txBody>
          <a:bodyPr/>
          <a:lstStyle/>
          <a:p>
            <a:fld id="{1F34F26F-E2C6-4FEB-9D5E-6AAB21263612}" type="slidenum">
              <a:rPr lang="id-ID" smtClean="0"/>
              <a:t>8</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Andy. </a:t>
            </a:r>
            <a:r>
              <a:rPr lang="en-US" sz="1200" i="1" kern="1200" dirty="0" smtClean="0">
                <a:solidFill>
                  <a:schemeClr val="tx1"/>
                </a:solidFill>
                <a:latin typeface="+mn-lt"/>
                <a:ea typeface="+mn-ea"/>
                <a:cs typeface="+mn-cs"/>
              </a:rPr>
              <a:t>Style Scrapbook</a:t>
            </a:r>
            <a:r>
              <a:rPr lang="en-US" sz="1200" kern="1200" dirty="0" smtClean="0">
                <a:solidFill>
                  <a:schemeClr val="tx1"/>
                </a:solidFill>
                <a:latin typeface="+mn-lt"/>
                <a:ea typeface="+mn-ea"/>
                <a:cs typeface="+mn-cs"/>
              </a:rPr>
              <a:t>. 12 Mar. 2012. Web. 12 Mar. 2012. &lt;http://www.stylescrapbook.com/search?updated-min=2012-01-01T00:00:00+01:0</a:t>
            </a:r>
            <a:r>
              <a:rPr lang="id-ID" sz="1200" kern="1200" dirty="0" smtClean="0">
                <a:solidFill>
                  <a:schemeClr val="tx1"/>
                </a:solidFill>
                <a:latin typeface="+mn-lt"/>
                <a:ea typeface="+mn-ea"/>
                <a:cs typeface="+mn-cs"/>
              </a:rPr>
              <a:t>=</a:t>
            </a:r>
            <a:r>
              <a:rPr lang="id-ID" sz="1200" kern="1200" baseline="0" dirty="0" smtClean="0">
                <a:solidFill>
                  <a:schemeClr val="tx1"/>
                </a:solidFill>
                <a:latin typeface="+mn-lt"/>
                <a:ea typeface="+mn-ea"/>
                <a:cs typeface="+mn-cs"/>
              </a:rPr>
              <a:t> it is valied because the picture was posted the day I opened it. It validates because the designs for Western fashion, men and women is pretty much similar. The difference is not large. However it is quite biased because it is from a blog.</a:t>
            </a:r>
          </a:p>
          <a:p>
            <a:endParaRPr lang="id-ID"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smtClean="0"/>
              <a:t>Berita</a:t>
            </a:r>
            <a:r>
              <a:rPr lang="en-US" i="1" dirty="0" smtClean="0"/>
              <a:t> </a:t>
            </a:r>
            <a:r>
              <a:rPr lang="en-US" i="1" dirty="0" err="1" smtClean="0"/>
              <a:t>Mandiri</a:t>
            </a:r>
            <a:r>
              <a:rPr lang="en-US" dirty="0" smtClean="0"/>
              <a:t>. </a:t>
            </a:r>
            <a:r>
              <a:rPr lang="en-US" dirty="0" err="1" smtClean="0"/>
              <a:t>Kuceng</a:t>
            </a:r>
            <a:r>
              <a:rPr lang="en-US" dirty="0" smtClean="0"/>
              <a:t> Group, 24 Feb. 2011. Web. 12 Mar. 2012. &lt;http://www.beritamandiri.com/2011/08/model-baju-batik-modern-terbaru-2011.html&gt;.</a:t>
            </a:r>
            <a:r>
              <a:rPr lang="id-ID" dirty="0" smtClean="0"/>
              <a:t> = it isn’t as valid</a:t>
            </a:r>
            <a:r>
              <a:rPr lang="id-ID" baseline="0" dirty="0" smtClean="0"/>
              <a:t> as the first resource because the picture was posted in February 2011. Yes it is reliable because the picture was a type of batik, maybe not batik but it has the indonesian motives and design. It wasn’t quite biased because it was about a Indonesian fashion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id-ID"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smtClean="0"/>
              <a:t>Fashionesedaily</a:t>
            </a:r>
            <a:r>
              <a:rPr lang="en-US" dirty="0" smtClean="0"/>
              <a:t>. </a:t>
            </a:r>
            <a:r>
              <a:rPr lang="en-US" dirty="0" err="1" smtClean="0"/>
              <a:t>Fashionesedaily</a:t>
            </a:r>
            <a:r>
              <a:rPr lang="en-US" dirty="0" smtClean="0"/>
              <a:t>, 08 Oct. 2011. Web. 12 Mar. 2012. &lt;http://fashionesedaily.com/blog/2011/10/08/indonesian-designers-show-their-best-at-world-batik-summit/&gt;.</a:t>
            </a:r>
            <a:r>
              <a:rPr lang="id-ID" dirty="0" smtClean="0"/>
              <a:t> = It is quite valid</a:t>
            </a:r>
            <a:r>
              <a:rPr lang="id-ID" baseline="0" dirty="0" smtClean="0"/>
              <a:t> because the picture was posted in 2011 October. The picture is reliable because the picture or fashion given is batik, there is for man and women. The pictures weren’t distincly different from the other resources I found about Indonesian culture. The website isn’t biased because it is a official fashion 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id-ID"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"GQ Endorses: The Incredibly Fly Bomber Jacket." </a:t>
            </a:r>
            <a:r>
              <a:rPr lang="en-US" i="1" dirty="0" smtClean="0"/>
              <a:t>GQ</a:t>
            </a:r>
            <a:r>
              <a:rPr lang="en-US" dirty="0" smtClean="0"/>
              <a:t>. Ben Watts, Oct. 2011. Web. 12 Mar. 2012. &lt;http://www.gq.com/style/wear-it-now/201110/gq-endorses-bomber-jackets&gt;.</a:t>
            </a:r>
            <a:r>
              <a:rPr lang="id-ID" dirty="0" smtClean="0"/>
              <a:t> = It is valid</a:t>
            </a:r>
            <a:r>
              <a:rPr lang="id-ID" baseline="0" dirty="0" smtClean="0"/>
              <a:t> because the picture was posted in October 2011. The picture is reliable because after comparing the pictures from other website, it mostly is similar. The resource isn’t biased because it is an official men fashion website.</a:t>
            </a:r>
            <a:endParaRPr lang="id-ID"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id-ID"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d-ID"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d-ID" dirty="0" smtClean="0"/>
          </a:p>
          <a:p>
            <a:endParaRPr lang="id-ID"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F34F26F-E2C6-4FEB-9D5E-6AAB21263612}" type="slidenum">
              <a:rPr lang="id-ID" smtClean="0"/>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ABA607A-5459-41C3-B49F-2FA56BD2C9EC}" type="datetimeFigureOut">
              <a:rPr lang="id-ID" smtClean="0"/>
              <a:t>16/03/2012</a:t>
            </a:fld>
            <a:endParaRPr lang="id-ID"/>
          </a:p>
        </p:txBody>
      </p:sp>
      <p:sp>
        <p:nvSpPr>
          <p:cNvPr id="17" name="Footer Placeholder 16"/>
          <p:cNvSpPr>
            <a:spLocks noGrp="1"/>
          </p:cNvSpPr>
          <p:nvPr>
            <p:ph type="ftr" sz="quarter" idx="11"/>
          </p:nvPr>
        </p:nvSpPr>
        <p:spPr/>
        <p:txBody>
          <a:bodyPr/>
          <a:lstStyle/>
          <a:p>
            <a:endParaRPr lang="id-ID"/>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FFF7BF6-7A7E-4598-9850-AE8A771C87E0}" type="slidenum">
              <a:rPr lang="id-ID" smtClean="0"/>
              <a:t>‹#›</a:t>
            </a:fld>
            <a:endParaRPr lang="id-ID"/>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BA607A-5459-41C3-B49F-2FA56BD2C9EC}" type="datetimeFigureOut">
              <a:rPr lang="id-ID" smtClean="0"/>
              <a:t>16/03/2012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F7BF6-7A7E-4598-9850-AE8A771C87E0}"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FFF7BF6-7A7E-4598-9850-AE8A771C87E0}" type="slidenum">
              <a:rPr lang="id-ID" smtClean="0"/>
              <a:t>‹#›</a:t>
            </a:fld>
            <a:endParaRPr lang="id-ID"/>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BA607A-5459-41C3-B49F-2FA56BD2C9EC}" type="datetimeFigureOut">
              <a:rPr lang="id-ID" smtClean="0"/>
              <a:t>16/03/2012</a:t>
            </a:fld>
            <a:endParaRPr lang="id-ID"/>
          </a:p>
        </p:txBody>
      </p:sp>
      <p:sp>
        <p:nvSpPr>
          <p:cNvPr id="5" name="Footer Placeholder 4"/>
          <p:cNvSpPr>
            <a:spLocks noGrp="1"/>
          </p:cNvSpPr>
          <p:nvPr>
            <p:ph type="ftr" sz="quarter" idx="11"/>
          </p:nvPr>
        </p:nvSpPr>
        <p:spPr/>
        <p:txBody>
          <a:bodyPr/>
          <a:lstStyle/>
          <a:p>
            <a:endParaRPr lang="id-ID"/>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ABA607A-5459-41C3-B49F-2FA56BD2C9EC}" type="datetimeFigureOut">
              <a:rPr lang="id-ID" smtClean="0"/>
              <a:t>16/03/2012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4361688" y="1026372"/>
            <a:ext cx="457200" cy="441325"/>
          </a:xfrm>
        </p:spPr>
        <p:txBody>
          <a:bodyPr/>
          <a:lstStyle/>
          <a:p>
            <a:fld id="{7FFF7BF6-7A7E-4598-9850-AE8A771C87E0}" type="slidenum">
              <a:rPr lang="id-ID" smtClean="0"/>
              <a:t>‹#›</a:t>
            </a:fld>
            <a:endParaRPr lang="id-ID"/>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id-ID"/>
          </a:p>
        </p:txBody>
      </p:sp>
      <p:sp>
        <p:nvSpPr>
          <p:cNvPr id="4" name="Date Placeholder 3"/>
          <p:cNvSpPr>
            <a:spLocks noGrp="1"/>
          </p:cNvSpPr>
          <p:nvPr>
            <p:ph type="dt" sz="half" idx="10"/>
          </p:nvPr>
        </p:nvSpPr>
        <p:spPr/>
        <p:txBody>
          <a:bodyPr/>
          <a:lstStyle/>
          <a:p>
            <a:fld id="{8ABA607A-5459-41C3-B49F-2FA56BD2C9EC}" type="datetimeFigureOut">
              <a:rPr lang="id-ID" smtClean="0"/>
              <a:t>16/03/2012</a:t>
            </a:fld>
            <a:endParaRPr lang="id-ID"/>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FFF7BF6-7A7E-4598-9850-AE8A771C87E0}" type="slidenum">
              <a:rPr lang="id-ID" smtClean="0"/>
              <a:t>‹#›</a:t>
            </a:fld>
            <a:endParaRPr lang="id-ID"/>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ABA607A-5459-41C3-B49F-2FA56BD2C9EC}" type="datetimeFigureOut">
              <a:rPr lang="id-ID" smtClean="0"/>
              <a:t>16/03/2012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FF7BF6-7A7E-4598-9850-AE8A771C87E0}" type="slidenum">
              <a:rPr lang="id-ID" smtClean="0"/>
              <a:t>‹#›</a:t>
            </a:fld>
            <a:endParaRPr lang="id-ID"/>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ABA607A-5459-41C3-B49F-2FA56BD2C9EC}" type="datetimeFigureOut">
              <a:rPr lang="id-ID" smtClean="0"/>
              <a:t>16/03/2012</a:t>
            </a:fld>
            <a:endParaRPr lang="id-ID"/>
          </a:p>
        </p:txBody>
      </p:sp>
      <p:sp>
        <p:nvSpPr>
          <p:cNvPr id="8" name="Footer Placeholder 7"/>
          <p:cNvSpPr>
            <a:spLocks noGrp="1"/>
          </p:cNvSpPr>
          <p:nvPr>
            <p:ph type="ftr" sz="quarter" idx="11"/>
          </p:nvPr>
        </p:nvSpPr>
        <p:spPr>
          <a:xfrm>
            <a:off x="304800" y="6409944"/>
            <a:ext cx="3581400" cy="365760"/>
          </a:xfrm>
        </p:spPr>
        <p:txBody>
          <a:bodyPr/>
          <a:lstStyle/>
          <a:p>
            <a:endParaRPr lang="id-ID"/>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FFF7BF6-7A7E-4598-9850-AE8A771C87E0}" type="slidenum">
              <a:rPr lang="id-ID" smtClean="0"/>
              <a:t>‹#›</a:t>
            </a:fld>
            <a:endParaRPr lang="id-ID"/>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BA607A-5459-41C3-B49F-2FA56BD2C9EC}" type="datetimeFigureOut">
              <a:rPr lang="id-ID" smtClean="0"/>
              <a:t>16/03/2012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4343400" y="1036020"/>
            <a:ext cx="457200" cy="441325"/>
          </a:xfrm>
        </p:spPr>
        <p:txBody>
          <a:bodyPr/>
          <a:lstStyle/>
          <a:p>
            <a:fld id="{7FFF7BF6-7A7E-4598-9850-AE8A771C87E0}"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ABA607A-5459-41C3-B49F-2FA56BD2C9EC}" type="datetimeFigureOut">
              <a:rPr lang="id-ID" smtClean="0"/>
              <a:t>16/03/2012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FFF7BF6-7A7E-4598-9850-AE8A771C87E0}"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FFF7BF6-7A7E-4598-9850-AE8A771C87E0}" type="slidenum">
              <a:rPr lang="id-ID" smtClean="0"/>
              <a:t>‹#›</a:t>
            </a:fld>
            <a:endParaRPr lang="id-ID"/>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ABA607A-5459-41C3-B49F-2FA56BD2C9EC}" type="datetimeFigureOut">
              <a:rPr lang="id-ID" smtClean="0"/>
              <a:t>16/03/2012</a:t>
            </a:fld>
            <a:endParaRPr lang="id-ID"/>
          </a:p>
        </p:txBody>
      </p:sp>
      <p:sp>
        <p:nvSpPr>
          <p:cNvPr id="6" name="Footer Placeholder 5"/>
          <p:cNvSpPr>
            <a:spLocks noGrp="1"/>
          </p:cNvSpPr>
          <p:nvPr>
            <p:ph type="ftr" sz="quarter" idx="11"/>
          </p:nvPr>
        </p:nvSpPr>
        <p:spPr>
          <a:xfrm>
            <a:off x="301752" y="6410848"/>
            <a:ext cx="3383280" cy="365760"/>
          </a:xfrm>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FFF7BF6-7A7E-4598-9850-AE8A771C87E0}" type="slidenum">
              <a:rPr lang="id-ID" smtClean="0"/>
              <a:t>‹#›</a:t>
            </a:fld>
            <a:endParaRPr lang="id-ID"/>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ABA607A-5459-41C3-B49F-2FA56BD2C9EC}" type="datetimeFigureOut">
              <a:rPr lang="id-ID" smtClean="0"/>
              <a:t>16/03/2012</a:t>
            </a:fld>
            <a:endParaRPr lang="id-ID"/>
          </a:p>
        </p:txBody>
      </p:sp>
      <p:sp>
        <p:nvSpPr>
          <p:cNvPr id="6" name="Footer Placeholder 5"/>
          <p:cNvSpPr>
            <a:spLocks noGrp="1"/>
          </p:cNvSpPr>
          <p:nvPr>
            <p:ph type="ftr" sz="quarter" idx="11"/>
          </p:nvPr>
        </p:nvSpPr>
        <p:spPr>
          <a:xfrm>
            <a:off x="301752" y="6410848"/>
            <a:ext cx="3584448" cy="365760"/>
          </a:xfrm>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ABA607A-5459-41C3-B49F-2FA56BD2C9EC}" type="datetimeFigureOut">
              <a:rPr lang="id-ID" smtClean="0"/>
              <a:t>16/03/2012</a:t>
            </a:fld>
            <a:endParaRPr lang="id-ID"/>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d-ID"/>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FFF7BF6-7A7E-4598-9850-AE8A771C87E0}" type="slidenum">
              <a:rPr lang="id-ID" smtClean="0"/>
              <a:t>‹#›</a:t>
            </a:fld>
            <a:endParaRPr lang="id-ID"/>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id-ID" dirty="0" smtClean="0"/>
              <a:t>Aditya</a:t>
            </a:r>
          </a:p>
          <a:p>
            <a:r>
              <a:rPr lang="id-ID" dirty="0" smtClean="0"/>
              <a:t>Grade 8.1</a:t>
            </a:r>
            <a:endParaRPr lang="id-ID" dirty="0"/>
          </a:p>
        </p:txBody>
      </p:sp>
      <p:sp>
        <p:nvSpPr>
          <p:cNvPr id="2" name="Title 1"/>
          <p:cNvSpPr>
            <a:spLocks noGrp="1"/>
          </p:cNvSpPr>
          <p:nvPr>
            <p:ph type="ctrTitle"/>
          </p:nvPr>
        </p:nvSpPr>
        <p:spPr/>
        <p:txBody>
          <a:bodyPr/>
          <a:lstStyle/>
          <a:p>
            <a:r>
              <a:rPr lang="id-ID" dirty="0" smtClean="0"/>
              <a:t> Enriching The Fashion</a:t>
            </a:r>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Evaluation of Resources</a:t>
            </a:r>
            <a:endParaRPr lang="id-ID" dirty="0"/>
          </a:p>
        </p:txBody>
      </p:sp>
      <p:sp>
        <p:nvSpPr>
          <p:cNvPr id="3" name="Content Placeholder 2"/>
          <p:cNvSpPr>
            <a:spLocks noGrp="1"/>
          </p:cNvSpPr>
          <p:nvPr>
            <p:ph sz="quarter" idx="1"/>
          </p:nvPr>
        </p:nvSpPr>
        <p:spPr/>
        <p:txBody>
          <a:bodyPr/>
          <a:lstStyle/>
          <a:p>
            <a:r>
              <a:rPr lang="en-US" dirty="0" smtClean="0"/>
              <a:t>1</a:t>
            </a:r>
            <a:r>
              <a:rPr lang="id-ID" baseline="30000" dirty="0" smtClean="0"/>
              <a:t>st</a:t>
            </a:r>
            <a:r>
              <a:rPr lang="id-ID" dirty="0" smtClean="0"/>
              <a:t> Resource= It is valid and reliable, quite biased</a:t>
            </a:r>
          </a:p>
          <a:p>
            <a:r>
              <a:rPr lang="id-ID" dirty="0" smtClean="0"/>
              <a:t>2nd Resource = It is not as valid but is reliable, not biased.</a:t>
            </a:r>
          </a:p>
          <a:p>
            <a:r>
              <a:rPr lang="id-ID" dirty="0" smtClean="0"/>
              <a:t>3rd Resource = It is valid and reliable, it is not biased. </a:t>
            </a:r>
          </a:p>
          <a:p>
            <a:r>
              <a:rPr lang="id-ID" dirty="0" smtClean="0"/>
              <a:t>4rd Resource: It is valid, reliable and not biased.</a:t>
            </a:r>
            <a:endParaRPr lang="id-ID"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Western Fashion</a:t>
            </a:r>
            <a:endParaRPr lang="id-ID" dirty="0"/>
          </a:p>
        </p:txBody>
      </p:sp>
      <p:pic>
        <p:nvPicPr>
          <p:cNvPr id="1026" name="Picture 2"/>
          <p:cNvPicPr>
            <a:picLocks noChangeArrowheads="1"/>
          </p:cNvPicPr>
          <p:nvPr/>
        </p:nvPicPr>
        <p:blipFill>
          <a:blip r:embed="rId2"/>
          <a:srcRect r="67327"/>
          <a:stretch>
            <a:fillRect/>
          </a:stretch>
        </p:blipFill>
        <p:spPr bwMode="auto">
          <a:xfrm>
            <a:off x="714348" y="1643050"/>
            <a:ext cx="2357454" cy="4643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2"/>
          <p:cNvPicPr>
            <a:picLocks noChangeArrowheads="1"/>
          </p:cNvPicPr>
          <p:nvPr/>
        </p:nvPicPr>
        <p:blipFill>
          <a:blip r:embed="rId2"/>
          <a:srcRect l="32418" r="34151"/>
          <a:stretch>
            <a:fillRect/>
          </a:stretch>
        </p:blipFill>
        <p:spPr bwMode="auto">
          <a:xfrm>
            <a:off x="3286116" y="1643050"/>
            <a:ext cx="2357454" cy="4606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2"/>
          <p:cNvPicPr>
            <a:picLocks noChangeArrowheads="1"/>
          </p:cNvPicPr>
          <p:nvPr/>
        </p:nvPicPr>
        <p:blipFill>
          <a:blip r:embed="rId2"/>
          <a:srcRect l="65849"/>
          <a:stretch>
            <a:fillRect/>
          </a:stretch>
        </p:blipFill>
        <p:spPr bwMode="auto">
          <a:xfrm>
            <a:off x="5929322" y="1643050"/>
            <a:ext cx="2408235" cy="4606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Western Fashion</a:t>
            </a:r>
            <a:endParaRPr lang="id-ID" dirty="0"/>
          </a:p>
        </p:txBody>
      </p:sp>
      <p:pic>
        <p:nvPicPr>
          <p:cNvPr id="2050" name="Picture 5"/>
          <p:cNvPicPr>
            <a:picLocks noChangeArrowheads="1"/>
          </p:cNvPicPr>
          <p:nvPr/>
        </p:nvPicPr>
        <p:blipFill>
          <a:blip r:embed="rId2"/>
          <a:srcRect/>
          <a:stretch>
            <a:fillRect/>
          </a:stretch>
        </p:blipFill>
        <p:spPr bwMode="auto">
          <a:xfrm>
            <a:off x="4643438" y="1428736"/>
            <a:ext cx="4021138" cy="5067300"/>
          </a:xfrm>
          <a:prstGeom prst="rect">
            <a:avLst/>
          </a:prstGeom>
          <a:noFill/>
        </p:spPr>
      </p:pic>
      <p:pic>
        <p:nvPicPr>
          <p:cNvPr id="2051" name="Picture 3"/>
          <p:cNvPicPr>
            <a:picLocks noChangeArrowheads="1"/>
          </p:cNvPicPr>
          <p:nvPr/>
        </p:nvPicPr>
        <p:blipFill>
          <a:blip r:embed="rId3"/>
          <a:srcRect/>
          <a:stretch>
            <a:fillRect/>
          </a:stretch>
        </p:blipFill>
        <p:spPr bwMode="auto">
          <a:xfrm>
            <a:off x="428596" y="1357298"/>
            <a:ext cx="3760787" cy="52054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Indonesian Fashion</a:t>
            </a:r>
            <a:endParaRPr lang="id-ID" dirty="0"/>
          </a:p>
        </p:txBody>
      </p:sp>
      <p:pic>
        <p:nvPicPr>
          <p:cNvPr id="3074" name="Picture 7"/>
          <p:cNvPicPr>
            <a:picLocks noChangeArrowheads="1"/>
          </p:cNvPicPr>
          <p:nvPr/>
        </p:nvPicPr>
        <p:blipFill>
          <a:blip r:embed="rId2"/>
          <a:srcRect/>
          <a:stretch>
            <a:fillRect/>
          </a:stretch>
        </p:blipFill>
        <p:spPr bwMode="auto">
          <a:xfrm>
            <a:off x="642910" y="1643050"/>
            <a:ext cx="3643338" cy="4500594"/>
          </a:xfrm>
          <a:prstGeom prst="rect">
            <a:avLst/>
          </a:prstGeom>
          <a:noFill/>
          <a:ln w="9525">
            <a:noFill/>
            <a:miter lim="800000"/>
            <a:headEnd/>
            <a:tailEnd/>
          </a:ln>
        </p:spPr>
      </p:pic>
      <p:pic>
        <p:nvPicPr>
          <p:cNvPr id="3075" name="Picture 4"/>
          <p:cNvPicPr>
            <a:picLocks noChangeArrowheads="1"/>
          </p:cNvPicPr>
          <p:nvPr/>
        </p:nvPicPr>
        <p:blipFill>
          <a:blip r:embed="rId3"/>
          <a:srcRect/>
          <a:stretch>
            <a:fillRect/>
          </a:stretch>
        </p:blipFill>
        <p:spPr bwMode="auto">
          <a:xfrm>
            <a:off x="4714876" y="1643050"/>
            <a:ext cx="3786214" cy="442915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Indonesian Fashion</a:t>
            </a:r>
            <a:endParaRPr lang="id-ID" dirty="0"/>
          </a:p>
        </p:txBody>
      </p:sp>
      <p:pic>
        <p:nvPicPr>
          <p:cNvPr id="4098" name="Picture 1"/>
          <p:cNvPicPr>
            <a:picLocks noChangeArrowheads="1"/>
          </p:cNvPicPr>
          <p:nvPr/>
        </p:nvPicPr>
        <p:blipFill>
          <a:blip r:embed="rId2"/>
          <a:srcRect/>
          <a:stretch>
            <a:fillRect/>
          </a:stretch>
        </p:blipFill>
        <p:spPr bwMode="auto">
          <a:xfrm>
            <a:off x="357158" y="1500174"/>
            <a:ext cx="3951288" cy="5045075"/>
          </a:xfrm>
          <a:prstGeom prst="rect">
            <a:avLst/>
          </a:prstGeom>
          <a:noFill/>
        </p:spPr>
      </p:pic>
      <p:pic>
        <p:nvPicPr>
          <p:cNvPr id="4099" name="Picture 10"/>
          <p:cNvPicPr>
            <a:picLocks noChangeArrowheads="1"/>
          </p:cNvPicPr>
          <p:nvPr/>
        </p:nvPicPr>
        <p:blipFill>
          <a:blip r:embed="rId3"/>
          <a:srcRect/>
          <a:stretch>
            <a:fillRect/>
          </a:stretch>
        </p:blipFill>
        <p:spPr bwMode="auto">
          <a:xfrm>
            <a:off x="4786314" y="1500174"/>
            <a:ext cx="4071966"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Similarities</a:t>
            </a:r>
            <a:endParaRPr lang="id-ID" dirty="0"/>
          </a:p>
        </p:txBody>
      </p:sp>
      <p:sp>
        <p:nvSpPr>
          <p:cNvPr id="3" name="Content Placeholder 2"/>
          <p:cNvSpPr>
            <a:spLocks noGrp="1"/>
          </p:cNvSpPr>
          <p:nvPr>
            <p:ph sz="quarter" idx="1"/>
          </p:nvPr>
        </p:nvSpPr>
        <p:spPr>
          <a:xfrm>
            <a:off x="285720" y="1571612"/>
            <a:ext cx="8715436" cy="4330844"/>
          </a:xfrm>
        </p:spPr>
        <p:txBody>
          <a:bodyPr>
            <a:normAutofit/>
          </a:bodyPr>
          <a:lstStyle/>
          <a:p>
            <a:pPr lvl="0"/>
            <a:r>
              <a:rPr lang="en-US" dirty="0" smtClean="0"/>
              <a:t>Both type of fashion is mostly made from </a:t>
            </a:r>
            <a:r>
              <a:rPr lang="en-US" dirty="0" smtClean="0"/>
              <a:t>cloth</a:t>
            </a:r>
            <a:endParaRPr lang="id-ID" dirty="0" smtClean="0"/>
          </a:p>
          <a:p>
            <a:pPr lvl="0"/>
            <a:r>
              <a:rPr lang="id-ID" dirty="0" smtClean="0"/>
              <a:t>There is a design for each set of clothes. </a:t>
            </a:r>
          </a:p>
          <a:p>
            <a:pPr lvl="0"/>
            <a:r>
              <a:rPr lang="id-ID" dirty="0" smtClean="0"/>
              <a:t>Each fashion has a type of shirt and pants. What I mean is that the shirt and pants are actually covered, like the fashion is some countries where they don’t cover the legs until the knees</a:t>
            </a:r>
            <a:r>
              <a:rPr lang="id-ID" dirty="0" smtClean="0"/>
              <a:t>.. </a:t>
            </a:r>
            <a:endParaRPr lang="id-ID" dirty="0" smtClean="0"/>
          </a:p>
          <a:p>
            <a:pPr lvl="0"/>
            <a:r>
              <a:rPr lang="id-ID" dirty="0" smtClean="0"/>
              <a:t>The designs for each costume is very creative, there is more then two colors in a costume. </a:t>
            </a:r>
          </a:p>
          <a:p>
            <a:pPr lvl="0"/>
            <a:r>
              <a:rPr lang="id-ID" dirty="0" smtClean="0"/>
              <a:t>The fashion for each </a:t>
            </a:r>
            <a:r>
              <a:rPr lang="id-ID" dirty="0" smtClean="0"/>
              <a:t>design is flexible. </a:t>
            </a:r>
            <a:endParaRPr lang="id-ID" dirty="0" smtClean="0"/>
          </a:p>
          <a:p>
            <a:endParaRPr lang="id-ID"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Differences</a:t>
            </a:r>
            <a:endParaRPr lang="id-ID" dirty="0"/>
          </a:p>
        </p:txBody>
      </p:sp>
      <p:sp>
        <p:nvSpPr>
          <p:cNvPr id="3" name="Content Placeholder 2"/>
          <p:cNvSpPr>
            <a:spLocks noGrp="1"/>
          </p:cNvSpPr>
          <p:nvPr>
            <p:ph sz="quarter" idx="1"/>
          </p:nvPr>
        </p:nvSpPr>
        <p:spPr/>
        <p:txBody>
          <a:bodyPr>
            <a:normAutofit lnSpcReduction="10000"/>
          </a:bodyPr>
          <a:lstStyle/>
          <a:p>
            <a:pPr lvl="0"/>
            <a:r>
              <a:rPr lang="id-ID" dirty="0" smtClean="0"/>
              <a:t>The Indonesian design, or could be said as motives are more complex then the Wesstern motives. </a:t>
            </a:r>
          </a:p>
          <a:p>
            <a:pPr lvl="0"/>
            <a:r>
              <a:rPr lang="id-ID" dirty="0" smtClean="0"/>
              <a:t>More motives, the Indonesian surely is more complex. But for design the Western has more variety. </a:t>
            </a:r>
          </a:p>
          <a:p>
            <a:pPr lvl="0"/>
            <a:r>
              <a:rPr lang="id-ID" dirty="0" smtClean="0"/>
              <a:t>The fashion from the Western is more modern. </a:t>
            </a:r>
          </a:p>
          <a:p>
            <a:pPr lvl="0"/>
            <a:r>
              <a:rPr lang="id-ID" dirty="0" smtClean="0"/>
              <a:t>For Western fashion, using short pants is still part of fashion while the Indonesian fashion doesn’t accept short pants. </a:t>
            </a:r>
          </a:p>
          <a:p>
            <a:pPr lvl="0"/>
            <a:r>
              <a:rPr lang="id-ID" dirty="0" smtClean="0"/>
              <a:t>The type of design is very different, not only for the clothes and pants, also for the hats. </a:t>
            </a:r>
          </a:p>
          <a:p>
            <a:endParaRPr lang="id-ID"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534400" cy="758952"/>
          </a:xfrm>
        </p:spPr>
        <p:txBody>
          <a:bodyPr>
            <a:normAutofit fontScale="90000"/>
          </a:bodyPr>
          <a:lstStyle/>
          <a:p>
            <a:r>
              <a:rPr lang="id-ID" dirty="0" smtClean="0"/>
              <a:t>How Can Western and Indonesian Fashion Enrich One Another</a:t>
            </a:r>
            <a:endParaRPr lang="id-ID" dirty="0"/>
          </a:p>
        </p:txBody>
      </p:sp>
      <p:sp>
        <p:nvSpPr>
          <p:cNvPr id="3" name="Content Placeholder 2"/>
          <p:cNvSpPr>
            <a:spLocks noGrp="1"/>
          </p:cNvSpPr>
          <p:nvPr>
            <p:ph sz="quarter" idx="1"/>
          </p:nvPr>
        </p:nvSpPr>
        <p:spPr/>
        <p:txBody>
          <a:bodyPr>
            <a:normAutofit/>
          </a:bodyPr>
          <a:lstStyle/>
          <a:p>
            <a:r>
              <a:rPr lang="id-ID" dirty="0" smtClean="0"/>
              <a:t>They can improve by analyzing their fashion differences.</a:t>
            </a:r>
          </a:p>
          <a:p>
            <a:r>
              <a:rPr lang="id-ID" dirty="0" smtClean="0"/>
              <a:t>The motives</a:t>
            </a:r>
          </a:p>
          <a:p>
            <a:r>
              <a:rPr lang="id-ID" dirty="0" smtClean="0"/>
              <a:t>More variety </a:t>
            </a:r>
          </a:p>
          <a:p>
            <a:r>
              <a:rPr lang="id-ID" dirty="0" smtClean="0"/>
              <a:t> More modern</a:t>
            </a:r>
          </a:p>
          <a:p>
            <a:r>
              <a:rPr lang="id-ID" dirty="0" smtClean="0"/>
              <a:t>By analyzing the differences, the Western and Indonesian fashion can improve. They can give input and suggestions to each others differences. Try to make them better, or prove which is better.</a:t>
            </a:r>
          </a:p>
          <a:p>
            <a:endParaRPr lang="id-ID" dirty="0" smtClean="0"/>
          </a:p>
          <a:p>
            <a:endParaRPr lang="id-ID" dirty="0" smtClean="0"/>
          </a:p>
          <a:p>
            <a:endParaRPr lang="id-ID"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Reference</a:t>
            </a:r>
            <a:endParaRPr lang="id-ID" dirty="0"/>
          </a:p>
        </p:txBody>
      </p:sp>
      <p:sp>
        <p:nvSpPr>
          <p:cNvPr id="3" name="Content Placeholder 2"/>
          <p:cNvSpPr>
            <a:spLocks noGrp="1"/>
          </p:cNvSpPr>
          <p:nvPr>
            <p:ph sz="quarter" idx="1"/>
          </p:nvPr>
        </p:nvSpPr>
        <p:spPr/>
        <p:txBody>
          <a:bodyPr>
            <a:normAutofit fontScale="85000" lnSpcReduction="20000"/>
          </a:bodyPr>
          <a:lstStyle/>
          <a:p>
            <a:r>
              <a:rPr lang="en-US" dirty="0" smtClean="0"/>
              <a:t>Andy. </a:t>
            </a:r>
            <a:r>
              <a:rPr lang="en-US" i="1" dirty="0" smtClean="0"/>
              <a:t>Style Scrapbook</a:t>
            </a:r>
            <a:r>
              <a:rPr lang="en-US" dirty="0" smtClean="0"/>
              <a:t>. 12 Mar. 2012. Web. 12 Mar. 2012. &lt;http://www.stylescrapbook.com/search?updated-min=2012-01-01T00:00:00+01:00</a:t>
            </a:r>
            <a:r>
              <a:rPr lang="en-US" dirty="0" smtClean="0"/>
              <a:t>&gt;.</a:t>
            </a:r>
            <a:endParaRPr lang="id-ID" dirty="0" smtClean="0"/>
          </a:p>
          <a:p>
            <a:r>
              <a:rPr lang="en-US" i="1" dirty="0" err="1" smtClean="0"/>
              <a:t>Berita</a:t>
            </a:r>
            <a:r>
              <a:rPr lang="en-US" i="1" dirty="0" smtClean="0"/>
              <a:t> </a:t>
            </a:r>
            <a:r>
              <a:rPr lang="en-US" i="1" dirty="0" err="1" smtClean="0"/>
              <a:t>Mandiri</a:t>
            </a:r>
            <a:r>
              <a:rPr lang="en-US" dirty="0" smtClean="0"/>
              <a:t>. </a:t>
            </a:r>
            <a:r>
              <a:rPr lang="en-US" dirty="0" err="1" smtClean="0"/>
              <a:t>Kuceng</a:t>
            </a:r>
            <a:r>
              <a:rPr lang="en-US" dirty="0" smtClean="0"/>
              <a:t> Group, 24 Feb. 2011. Web. 12 Mar. 2012. &lt;http://www.beritamandiri.com/2011/08/model-baju-batik-modern-terbaru-2011.html</a:t>
            </a:r>
            <a:r>
              <a:rPr lang="en-US" dirty="0" smtClean="0"/>
              <a:t>&gt;.</a:t>
            </a:r>
            <a:endParaRPr lang="id-ID" dirty="0" smtClean="0"/>
          </a:p>
          <a:p>
            <a:r>
              <a:rPr lang="en-US" i="1" dirty="0" err="1" smtClean="0"/>
              <a:t>Fashionesedaily</a:t>
            </a:r>
            <a:r>
              <a:rPr lang="en-US" dirty="0" smtClean="0"/>
              <a:t>. </a:t>
            </a:r>
            <a:r>
              <a:rPr lang="en-US" dirty="0" err="1" smtClean="0"/>
              <a:t>Fashionesedaily</a:t>
            </a:r>
            <a:r>
              <a:rPr lang="en-US" dirty="0" smtClean="0"/>
              <a:t>, 08 Oct. 2011. Web. 12 Mar. 2012. &lt;http://fashionesedaily.com/blog/2011/10/08/indonesian-designers-show-their-best-at-world-batik-summit</a:t>
            </a:r>
            <a:r>
              <a:rPr lang="en-US" dirty="0" smtClean="0"/>
              <a:t>/&gt;.</a:t>
            </a:r>
            <a:endParaRPr lang="id-ID" dirty="0" smtClean="0"/>
          </a:p>
          <a:p>
            <a:r>
              <a:rPr lang="en-US" dirty="0" smtClean="0"/>
              <a:t>"</a:t>
            </a:r>
            <a:r>
              <a:rPr lang="en-US" dirty="0" smtClean="0"/>
              <a:t>GQ Endorses: </a:t>
            </a:r>
            <a:r>
              <a:rPr lang="en-US" dirty="0" smtClean="0"/>
              <a:t>The Incredibly </a:t>
            </a:r>
            <a:r>
              <a:rPr lang="en-US" dirty="0" smtClean="0"/>
              <a:t>Fly Bomber Jacket." </a:t>
            </a:r>
            <a:r>
              <a:rPr lang="en-US" i="1" dirty="0" smtClean="0"/>
              <a:t>GQ</a:t>
            </a:r>
            <a:r>
              <a:rPr lang="en-US" dirty="0" smtClean="0"/>
              <a:t>. Ben Watts, Oct. 2011. Web. 12 Mar. 2012. &lt;http://www.gq.com/style/wear-it-now/201110/gq-endorses-bomber-jackets&gt;.</a:t>
            </a:r>
            <a:endParaRPr lang="id-ID" dirty="0" smtClean="0"/>
          </a:p>
          <a:p>
            <a:endParaRPr lang="id-ID"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73</TotalTime>
  <Words>1397</Words>
  <Application>Microsoft Office PowerPoint</Application>
  <PresentationFormat>On-screen Show (4:3)</PresentationFormat>
  <Paragraphs>77</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Civic</vt:lpstr>
      <vt:lpstr> Enriching The Fashion</vt:lpstr>
      <vt:lpstr>Western Fashion</vt:lpstr>
      <vt:lpstr>Western Fashion</vt:lpstr>
      <vt:lpstr>Indonesian Fashion</vt:lpstr>
      <vt:lpstr>Indonesian Fashion</vt:lpstr>
      <vt:lpstr>Similarities</vt:lpstr>
      <vt:lpstr>Differences</vt:lpstr>
      <vt:lpstr>How Can Western and Indonesian Fashion Enrich One Another</vt:lpstr>
      <vt:lpstr>Reference</vt:lpstr>
      <vt:lpstr>Evaluation of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Enriching The Fashio</dc:title>
  <dc:creator>Toshiba</dc:creator>
  <cp:lastModifiedBy>Toshiba</cp:lastModifiedBy>
  <cp:revision>9</cp:revision>
  <dcterms:created xsi:type="dcterms:W3CDTF">2012-03-16T06:28:32Z</dcterms:created>
  <dcterms:modified xsi:type="dcterms:W3CDTF">2012-03-16T07:42:07Z</dcterms:modified>
</cp:coreProperties>
</file>