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8"/>
  </p:notesMasterIdLst>
  <p:sldIdLst>
    <p:sldId id="256" r:id="rId2"/>
    <p:sldId id="257" r:id="rId3"/>
    <p:sldId id="258" r:id="rId4"/>
    <p:sldId id="260" r:id="rId5"/>
    <p:sldId id="263" r:id="rId6"/>
    <p:sldId id="261" r:id="rId7"/>
    <p:sldId id="262" r:id="rId8"/>
    <p:sldId id="266" r:id="rId9"/>
    <p:sldId id="264" r:id="rId10"/>
    <p:sldId id="265" r:id="rId11"/>
    <p:sldId id="268" r:id="rId12"/>
    <p:sldId id="270" r:id="rId13"/>
    <p:sldId id="267" r:id="rId14"/>
    <p:sldId id="269" r:id="rId15"/>
    <p:sldId id="259" r:id="rId16"/>
    <p:sldId id="271" r:id="rId17"/>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8" d="100"/>
          <a:sy n="68" d="100"/>
        </p:scale>
        <p:origin x="-93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49D8FA-A1CE-4800-ACE3-2A1B19DEF08C}" type="datetimeFigureOut">
              <a:rPr lang="id-ID" smtClean="0"/>
              <a:t>18/08/2011</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595D34-D5B3-4F2C-859A-1E6FE96B6A1D}" type="slidenum">
              <a:rPr lang="id-ID" smtClean="0"/>
              <a:t>‹#›</a:t>
            </a:fld>
            <a:endParaRPr lang="id-ID"/>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3D595D34-D5B3-4F2C-859A-1E6FE96B6A1D}" type="slidenum">
              <a:rPr lang="id-ID" smtClean="0"/>
              <a:t>7</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B60C0E1-9782-4E85-BC63-46623BC3EB9F}" type="datetimeFigureOut">
              <a:rPr lang="id-ID" smtClean="0"/>
              <a:pPr/>
              <a:t>17/08/2011</a:t>
            </a:fld>
            <a:endParaRPr lang="id-ID"/>
          </a:p>
        </p:txBody>
      </p:sp>
      <p:sp>
        <p:nvSpPr>
          <p:cNvPr id="19" name="Footer Placeholder 18"/>
          <p:cNvSpPr>
            <a:spLocks noGrp="1"/>
          </p:cNvSpPr>
          <p:nvPr>
            <p:ph type="ftr" sz="quarter" idx="11"/>
          </p:nvPr>
        </p:nvSpPr>
        <p:spPr/>
        <p:txBody>
          <a:bodyPr/>
          <a:lstStyle/>
          <a:p>
            <a:endParaRPr lang="id-ID"/>
          </a:p>
        </p:txBody>
      </p:sp>
      <p:sp>
        <p:nvSpPr>
          <p:cNvPr id="27" name="Slide Number Placeholder 26"/>
          <p:cNvSpPr>
            <a:spLocks noGrp="1"/>
          </p:cNvSpPr>
          <p:nvPr>
            <p:ph type="sldNum" sz="quarter" idx="12"/>
          </p:nvPr>
        </p:nvSpPr>
        <p:spPr/>
        <p:txBody>
          <a:bodyPr/>
          <a:lstStyle/>
          <a:p>
            <a:fld id="{47A495CA-EBD9-41DC-9D44-C56F44A29FC2}" type="slidenum">
              <a:rPr lang="id-ID" smtClean="0"/>
              <a:pPr/>
              <a:t>‹#›</a:t>
            </a:fld>
            <a:endParaRPr lang="id-ID"/>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B60C0E1-9782-4E85-BC63-46623BC3EB9F}" type="datetimeFigureOut">
              <a:rPr lang="id-ID" smtClean="0"/>
              <a:pPr/>
              <a:t>17/08/2011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7A495CA-EBD9-41DC-9D44-C56F44A29FC2}"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B60C0E1-9782-4E85-BC63-46623BC3EB9F}" type="datetimeFigureOut">
              <a:rPr lang="id-ID" smtClean="0"/>
              <a:pPr/>
              <a:t>17/08/2011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7A495CA-EBD9-41DC-9D44-C56F44A29FC2}"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B60C0E1-9782-4E85-BC63-46623BC3EB9F}" type="datetimeFigureOut">
              <a:rPr lang="id-ID" smtClean="0"/>
              <a:pPr/>
              <a:t>17/08/2011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7A495CA-EBD9-41DC-9D44-C56F44A29FC2}"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B60C0E1-9782-4E85-BC63-46623BC3EB9F}" type="datetimeFigureOut">
              <a:rPr lang="id-ID" smtClean="0"/>
              <a:pPr/>
              <a:t>17/08/2011</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7A495CA-EBD9-41DC-9D44-C56F44A29FC2}" type="slidenum">
              <a:rPr lang="id-ID" smtClean="0"/>
              <a:pPr/>
              <a:t>‹#›</a:t>
            </a:fld>
            <a:endParaRPr lang="id-ID"/>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B60C0E1-9782-4E85-BC63-46623BC3EB9F}" type="datetimeFigureOut">
              <a:rPr lang="id-ID" smtClean="0"/>
              <a:pPr/>
              <a:t>17/08/2011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47A495CA-EBD9-41DC-9D44-C56F44A29FC2}"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B60C0E1-9782-4E85-BC63-46623BC3EB9F}" type="datetimeFigureOut">
              <a:rPr lang="id-ID" smtClean="0"/>
              <a:pPr/>
              <a:t>17/08/2011</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47A495CA-EBD9-41DC-9D44-C56F44A29FC2}"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9B60C0E1-9782-4E85-BC63-46623BC3EB9F}" type="datetimeFigureOut">
              <a:rPr lang="id-ID" smtClean="0"/>
              <a:pPr/>
              <a:t>17/08/2011</a:t>
            </a:fld>
            <a:endParaRPr lang="id-ID"/>
          </a:p>
        </p:txBody>
      </p:sp>
      <p:sp>
        <p:nvSpPr>
          <p:cNvPr id="8" name="Slide Number Placeholder 7"/>
          <p:cNvSpPr>
            <a:spLocks noGrp="1"/>
          </p:cNvSpPr>
          <p:nvPr>
            <p:ph type="sldNum" sz="quarter" idx="11"/>
          </p:nvPr>
        </p:nvSpPr>
        <p:spPr/>
        <p:txBody>
          <a:bodyPr/>
          <a:lstStyle/>
          <a:p>
            <a:fld id="{47A495CA-EBD9-41DC-9D44-C56F44A29FC2}" type="slidenum">
              <a:rPr lang="id-ID" smtClean="0"/>
              <a:pPr/>
              <a:t>‹#›</a:t>
            </a:fld>
            <a:endParaRPr lang="id-ID"/>
          </a:p>
        </p:txBody>
      </p:sp>
      <p:sp>
        <p:nvSpPr>
          <p:cNvPr id="9" name="Footer Placeholder 8"/>
          <p:cNvSpPr>
            <a:spLocks noGrp="1"/>
          </p:cNvSpPr>
          <p:nvPr>
            <p:ph type="ftr" sz="quarter" idx="12"/>
          </p:nvPr>
        </p:nvSpPr>
        <p:spPr/>
        <p:txBody>
          <a:bodyPr/>
          <a:lstStyle/>
          <a:p>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60C0E1-9782-4E85-BC63-46623BC3EB9F}" type="datetimeFigureOut">
              <a:rPr lang="id-ID" smtClean="0"/>
              <a:pPr/>
              <a:t>17/08/2011</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47A495CA-EBD9-41DC-9D44-C56F44A29FC2}"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B60C0E1-9782-4E85-BC63-46623BC3EB9F}" type="datetimeFigureOut">
              <a:rPr lang="id-ID" smtClean="0"/>
              <a:pPr/>
              <a:t>17/08/2011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a:xfrm>
            <a:off x="8156448" y="6422064"/>
            <a:ext cx="762000" cy="365125"/>
          </a:xfrm>
        </p:spPr>
        <p:txBody>
          <a:bodyPr/>
          <a:lstStyle/>
          <a:p>
            <a:fld id="{47A495CA-EBD9-41DC-9D44-C56F44A29FC2}"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9B60C0E1-9782-4E85-BC63-46623BC3EB9F}" type="datetimeFigureOut">
              <a:rPr lang="id-ID" smtClean="0"/>
              <a:pPr/>
              <a:t>17/08/2011</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47A495CA-EBD9-41DC-9D44-C56F44A29FC2}"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9B60C0E1-9782-4E85-BC63-46623BC3EB9F}" type="datetimeFigureOut">
              <a:rPr lang="id-ID" smtClean="0"/>
              <a:pPr/>
              <a:t>17/08/2011</a:t>
            </a:fld>
            <a:endParaRPr lang="id-ID"/>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id-ID"/>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47A495CA-EBD9-41DC-9D44-C56F44A29FC2}" type="slidenum">
              <a:rPr lang="id-ID" smtClean="0"/>
              <a:pPr/>
              <a:t>‹#›</a:t>
            </a:fld>
            <a:endParaRPr lang="id-ID"/>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smtClean="0"/>
              <a:t>Science Assesment</a:t>
            </a:r>
            <a:endParaRPr lang="id-ID" dirty="0"/>
          </a:p>
        </p:txBody>
      </p:sp>
      <p:sp>
        <p:nvSpPr>
          <p:cNvPr id="3" name="Subtitle 2"/>
          <p:cNvSpPr>
            <a:spLocks noGrp="1"/>
          </p:cNvSpPr>
          <p:nvPr>
            <p:ph type="subTitle" idx="1"/>
          </p:nvPr>
        </p:nvSpPr>
        <p:spPr/>
        <p:txBody>
          <a:bodyPr/>
          <a:lstStyle/>
          <a:p>
            <a:r>
              <a:rPr lang="id-ID" dirty="0" smtClean="0"/>
              <a:t>Aditya.W      8.1</a:t>
            </a:r>
            <a:endParaRPr lang="id-ID"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Negative effects to </a:t>
            </a:r>
            <a:r>
              <a:rPr lang="id-ID" dirty="0" smtClean="0"/>
              <a:t>Environment</a:t>
            </a:r>
            <a:r>
              <a:rPr lang="id-ID" dirty="0" smtClean="0"/>
              <a:t>, society and people... </a:t>
            </a:r>
            <a:endParaRPr lang="id-ID" dirty="0"/>
          </a:p>
        </p:txBody>
      </p:sp>
      <p:sp>
        <p:nvSpPr>
          <p:cNvPr id="3" name="Content Placeholder 2"/>
          <p:cNvSpPr>
            <a:spLocks noGrp="1"/>
          </p:cNvSpPr>
          <p:nvPr>
            <p:ph idx="1"/>
          </p:nvPr>
        </p:nvSpPr>
        <p:spPr/>
        <p:txBody>
          <a:bodyPr>
            <a:normAutofit fontScale="92500" lnSpcReduction="20000"/>
          </a:bodyPr>
          <a:lstStyle/>
          <a:p>
            <a:r>
              <a:rPr lang="id-ID" dirty="0" smtClean="0"/>
              <a:t>Negative impacts to both people and society is that the material of the Adhoc isn’t as strong as the tradisional one so if something happens, the Adhoc can break.</a:t>
            </a:r>
          </a:p>
          <a:p>
            <a:r>
              <a:rPr lang="id-ID" dirty="0" smtClean="0"/>
              <a:t>Hikers/travelers can drown.</a:t>
            </a:r>
          </a:p>
          <a:p>
            <a:r>
              <a:rPr lang="id-ID" dirty="0" smtClean="0"/>
              <a:t>The price of the Adhoc is more then the price of the normal canoe which can effect the customer’s decision in purchasing it. </a:t>
            </a:r>
          </a:p>
          <a:p>
            <a:r>
              <a:rPr lang="id-ID" dirty="0" smtClean="0"/>
              <a:t>There </a:t>
            </a:r>
            <a:r>
              <a:rPr lang="id-ID" dirty="0" smtClean="0"/>
              <a:t>isn’t much of a negative impact to the environment because the Adhoc doesn’t use oil or gas, it uses human power</a:t>
            </a:r>
            <a:r>
              <a:rPr lang="id-ID" dirty="0" smtClean="0"/>
              <a:t>.</a:t>
            </a:r>
            <a:endParaRPr lang="id-ID"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Video of Adhoc...</a:t>
            </a:r>
            <a:endParaRPr lang="id-ID" dirty="0"/>
          </a:p>
        </p:txBody>
      </p:sp>
      <p:pic>
        <p:nvPicPr>
          <p:cNvPr id="4098" name="Picture 2"/>
          <p:cNvPicPr>
            <a:picLocks noChangeAspect="1" noChangeArrowheads="1"/>
          </p:cNvPicPr>
          <p:nvPr/>
        </p:nvPicPr>
        <p:blipFill>
          <a:blip r:embed="rId2" cstate="print"/>
          <a:srcRect/>
          <a:stretch>
            <a:fillRect/>
          </a:stretch>
        </p:blipFill>
        <p:spPr bwMode="auto">
          <a:xfrm>
            <a:off x="1071538" y="1500174"/>
            <a:ext cx="6858048" cy="4581176"/>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Factors - Environment</a:t>
            </a:r>
            <a:endParaRPr lang="id-ID" dirty="0"/>
          </a:p>
        </p:txBody>
      </p:sp>
      <p:sp>
        <p:nvSpPr>
          <p:cNvPr id="3" name="Content Placeholder 2"/>
          <p:cNvSpPr>
            <a:spLocks noGrp="1"/>
          </p:cNvSpPr>
          <p:nvPr>
            <p:ph idx="1"/>
          </p:nvPr>
        </p:nvSpPr>
        <p:spPr/>
        <p:txBody>
          <a:bodyPr>
            <a:normAutofit fontScale="77500" lnSpcReduction="20000"/>
          </a:bodyPr>
          <a:lstStyle/>
          <a:p>
            <a:r>
              <a:rPr lang="id-ID" dirty="0" smtClean="0"/>
              <a:t>It actually improves the environment because we won’t need to use the old tradisional wooden canoe which uses trees.</a:t>
            </a:r>
          </a:p>
          <a:p>
            <a:r>
              <a:rPr lang="id-ID" dirty="0" smtClean="0"/>
              <a:t>It won’t polute the environment in any way because it will be brought back to your own backpack. </a:t>
            </a:r>
          </a:p>
          <a:p>
            <a:r>
              <a:rPr lang="id-ID" dirty="0" smtClean="0"/>
              <a:t>It won’t polute the environment even when you are canoening because there is no chance to fish, eat or spill anything while canoeing because manoeuvreing it is already a challenge.</a:t>
            </a:r>
          </a:p>
          <a:p>
            <a:r>
              <a:rPr lang="id-ID" dirty="0" smtClean="0"/>
              <a:t>The only way it will endanger the environment is that if the Adhoc has a certain point where it won’t work and people are forced to use the tradisional wooden canoe again.</a:t>
            </a:r>
            <a:endParaRPr lang="id-ID"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Factors - Society</a:t>
            </a:r>
            <a:endParaRPr lang="id-ID" dirty="0"/>
          </a:p>
        </p:txBody>
      </p:sp>
      <p:sp>
        <p:nvSpPr>
          <p:cNvPr id="3" name="Content Placeholder 2"/>
          <p:cNvSpPr>
            <a:spLocks noGrp="1"/>
          </p:cNvSpPr>
          <p:nvPr>
            <p:ph idx="1"/>
          </p:nvPr>
        </p:nvSpPr>
        <p:spPr/>
        <p:txBody>
          <a:bodyPr>
            <a:normAutofit fontScale="92500" lnSpcReduction="10000"/>
          </a:bodyPr>
          <a:lstStyle/>
          <a:p>
            <a:r>
              <a:rPr lang="id-ID" dirty="0" smtClean="0"/>
              <a:t>The Adhoc definitely is relevent with the society because the explanations I have been telling is about the society.</a:t>
            </a:r>
          </a:p>
          <a:p>
            <a:r>
              <a:rPr lang="id-ID" dirty="0" smtClean="0"/>
              <a:t>Travelers/hikers can travel more efficiently.</a:t>
            </a:r>
          </a:p>
          <a:p>
            <a:r>
              <a:rPr lang="id-ID" dirty="0" smtClean="0"/>
              <a:t>We won’t need to use the tradisional canoe, no need to rent the old or buy the tradisional canoe anymore.</a:t>
            </a:r>
          </a:p>
          <a:p>
            <a:r>
              <a:rPr lang="id-ID" dirty="0" smtClean="0"/>
              <a:t>There won’t need to transport the 18 kiligram canoe into a lake. You could just carry it with your hands.</a:t>
            </a:r>
            <a:endParaRPr lang="id-ID"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Factors - Economy</a:t>
            </a:r>
            <a:endParaRPr lang="id-ID" dirty="0"/>
          </a:p>
        </p:txBody>
      </p:sp>
      <p:sp>
        <p:nvSpPr>
          <p:cNvPr id="3" name="Content Placeholder 2"/>
          <p:cNvSpPr>
            <a:spLocks noGrp="1"/>
          </p:cNvSpPr>
          <p:nvPr>
            <p:ph idx="1"/>
          </p:nvPr>
        </p:nvSpPr>
        <p:spPr/>
        <p:txBody>
          <a:bodyPr>
            <a:normAutofit fontScale="85000" lnSpcReduction="20000"/>
          </a:bodyPr>
          <a:lstStyle/>
          <a:p>
            <a:r>
              <a:rPr lang="id-ID" dirty="0" smtClean="0"/>
              <a:t>There may be not definite price yet, distributors or the release date but the Adhoc is much more efficient then the tradisional canoe.</a:t>
            </a:r>
          </a:p>
          <a:p>
            <a:r>
              <a:rPr lang="id-ID" dirty="0" smtClean="0"/>
              <a:t>When it releases, the ones who would need one would be hikers, travelers and those with the hobby of canoeing.</a:t>
            </a:r>
          </a:p>
          <a:p>
            <a:r>
              <a:rPr lang="id-ID" dirty="0" smtClean="0"/>
              <a:t>It will indeed be famous and the distributors will gain money but there is a disadvantage. The ones who sell the tradisional canoe will not have customers </a:t>
            </a:r>
            <a:r>
              <a:rPr lang="id-ID" dirty="0" smtClean="0"/>
              <a:t>anymore which certainly effects the economy.</a:t>
            </a:r>
            <a:endParaRPr lang="id-ID"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Sources</a:t>
            </a:r>
            <a:endParaRPr lang="id-ID" dirty="0"/>
          </a:p>
        </p:txBody>
      </p:sp>
      <p:sp>
        <p:nvSpPr>
          <p:cNvPr id="3" name="Content Placeholder 2"/>
          <p:cNvSpPr>
            <a:spLocks noGrp="1"/>
          </p:cNvSpPr>
          <p:nvPr>
            <p:ph idx="1"/>
          </p:nvPr>
        </p:nvSpPr>
        <p:spPr/>
        <p:txBody>
          <a:bodyPr>
            <a:normAutofit fontScale="55000" lnSpcReduction="20000"/>
          </a:bodyPr>
          <a:lstStyle/>
          <a:p>
            <a:r>
              <a:rPr lang="en-US" dirty="0" smtClean="0"/>
              <a:t>"Foldable Canoe Picture." </a:t>
            </a:r>
            <a:r>
              <a:rPr lang="en-US" i="1" dirty="0" err="1" smtClean="0"/>
              <a:t>GizMag</a:t>
            </a:r>
            <a:r>
              <a:rPr lang="en-US" dirty="0" smtClean="0"/>
              <a:t>. Web. 12 Aug. 2011. &lt;http://images.gizmag.com/hero/adhoc.jpg&gt;.</a:t>
            </a:r>
            <a:endParaRPr lang="id-ID" dirty="0" smtClean="0"/>
          </a:p>
          <a:p>
            <a:r>
              <a:rPr lang="en-US" dirty="0" err="1" smtClean="0"/>
              <a:t>Coxworth</a:t>
            </a:r>
            <a:r>
              <a:rPr lang="en-US" dirty="0" smtClean="0"/>
              <a:t>, Ben. "Superlight Folding Canoe Fits in a Backpack." </a:t>
            </a:r>
            <a:r>
              <a:rPr lang="en-US" i="1" dirty="0" err="1" smtClean="0"/>
              <a:t>Gizmag</a:t>
            </a:r>
            <a:r>
              <a:rPr lang="en-US" i="1" dirty="0" smtClean="0"/>
              <a:t> | New and Emerging Technology News</a:t>
            </a:r>
            <a:r>
              <a:rPr lang="en-US" dirty="0" smtClean="0"/>
              <a:t>. Web. 11 Aug. 2011. &lt;http://www.gizmag.com/light-folding-canoe-in-backpack/19448/&gt;.</a:t>
            </a:r>
            <a:endParaRPr lang="id-ID" dirty="0" smtClean="0"/>
          </a:p>
          <a:p>
            <a:r>
              <a:rPr lang="en-US" dirty="0" smtClean="0"/>
              <a:t>"Interesting New Products and Inventions: Foldable Canoe." </a:t>
            </a:r>
            <a:r>
              <a:rPr lang="en-US" i="1" dirty="0" err="1" smtClean="0"/>
              <a:t>IdeaConnection</a:t>
            </a:r>
            <a:r>
              <a:rPr lang="en-US" i="1" dirty="0" smtClean="0"/>
              <a:t>: Solve Your Open Innovation Challenges.</a:t>
            </a:r>
            <a:r>
              <a:rPr lang="en-US" dirty="0" smtClean="0"/>
              <a:t> Web. 11 Aug. 2011. &lt;http://www.ideaconnection.com/new-inventions/foldable-canoe-04895.html&gt;.</a:t>
            </a:r>
            <a:endParaRPr lang="id-ID" dirty="0" smtClean="0"/>
          </a:p>
          <a:p>
            <a:r>
              <a:rPr lang="id-ID" dirty="0" smtClean="0"/>
              <a:t>Tyrsina, Radu. "Take-away Canoe Fits in Backpack, Assembles in under Five Minutes - Mobile Magazine." </a:t>
            </a:r>
            <a:r>
              <a:rPr lang="id-ID" i="1" dirty="0" smtClean="0"/>
              <a:t>Mobile Magazine - Gadgets, Mobile Phones, Tablets, All the Cutting Edge Tech You'd Expect.</a:t>
            </a:r>
            <a:r>
              <a:rPr lang="id-ID" dirty="0" smtClean="0"/>
              <a:t> Web. 14 Aug. 2011. &lt;http://www.mobilemag.com/2011/07/30/take-away-canoe-fits-in-backpack-assembles-in-under-five-minutes/&gt;.</a:t>
            </a:r>
          </a:p>
          <a:p>
            <a:r>
              <a:rPr lang="en-US" i="1" dirty="0" smtClean="0"/>
              <a:t>Google Images</a:t>
            </a:r>
            <a:r>
              <a:rPr lang="en-US" dirty="0" smtClean="0"/>
              <a:t>. Web. 14 Aug. 2011. &lt;http://www.fibermaxcomposites.com/shop/images/K300T2.jpg&gt;.</a:t>
            </a:r>
            <a:endParaRPr lang="id-ID" dirty="0" smtClean="0"/>
          </a:p>
          <a:p>
            <a:r>
              <a:rPr lang="en-US" i="1" dirty="0" smtClean="0"/>
              <a:t>Google Images</a:t>
            </a:r>
            <a:r>
              <a:rPr lang="en-US" dirty="0" smtClean="0"/>
              <a:t>. Web. 15 Aug. 2011. &lt;http://uncledutchfarms.com/wp-content/uploads/2011/01/boytv.jpg&gt;.</a:t>
            </a:r>
          </a:p>
          <a:p>
            <a:endParaRPr lang="id-ID"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8662" y="2714620"/>
            <a:ext cx="7467600" cy="1143000"/>
          </a:xfrm>
        </p:spPr>
        <p:txBody>
          <a:bodyPr/>
          <a:lstStyle/>
          <a:p>
            <a:pPr algn="ctr"/>
            <a:r>
              <a:rPr lang="id-ID" dirty="0" smtClean="0"/>
              <a:t>Thank You</a:t>
            </a:r>
            <a:endParaRPr lang="id-ID"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What is the problem/issue?</a:t>
            </a:r>
            <a:endParaRPr lang="id-ID" dirty="0"/>
          </a:p>
        </p:txBody>
      </p:sp>
      <p:sp>
        <p:nvSpPr>
          <p:cNvPr id="3" name="Content Placeholder 2"/>
          <p:cNvSpPr>
            <a:spLocks noGrp="1"/>
          </p:cNvSpPr>
          <p:nvPr>
            <p:ph idx="1"/>
          </p:nvPr>
        </p:nvSpPr>
        <p:spPr/>
        <p:txBody>
          <a:bodyPr>
            <a:normAutofit fontScale="85000" lnSpcReduction="20000"/>
          </a:bodyPr>
          <a:lstStyle/>
          <a:p>
            <a:r>
              <a:rPr lang="id-ID" dirty="0" smtClean="0"/>
              <a:t>The problem or global issue </a:t>
            </a:r>
            <a:r>
              <a:rPr lang="id-ID" dirty="0" smtClean="0"/>
              <a:t>relevent to my topic is </a:t>
            </a:r>
            <a:r>
              <a:rPr lang="id-ID" dirty="0" smtClean="0"/>
              <a:t>that canoeing is a very enjoyable and exiciting </a:t>
            </a:r>
            <a:r>
              <a:rPr lang="id-ID" dirty="0" smtClean="0"/>
              <a:t>sport but there were few disadvantages. </a:t>
            </a:r>
            <a:endParaRPr lang="id-ID" dirty="0" smtClean="0"/>
          </a:p>
          <a:p>
            <a:r>
              <a:rPr lang="id-ID" dirty="0" smtClean="0"/>
              <a:t>Expensive because you have to rent a canoe, or buy the canoe, even transporting your personal canoe would be really difficult. </a:t>
            </a:r>
          </a:p>
          <a:p>
            <a:r>
              <a:rPr lang="id-ID" dirty="0" smtClean="0"/>
              <a:t>Yes they may be previous portable canoes but those </a:t>
            </a:r>
            <a:r>
              <a:rPr lang="id-ID" dirty="0" smtClean="0"/>
              <a:t>boats </a:t>
            </a:r>
            <a:r>
              <a:rPr lang="id-ID" dirty="0" smtClean="0"/>
              <a:t>are just too heavy and weight at least 18 kilograms. </a:t>
            </a:r>
          </a:p>
          <a:p>
            <a:r>
              <a:rPr lang="id-ID" dirty="0" smtClean="0"/>
              <a:t>How would you carry that around? Not efficient at all.</a:t>
            </a:r>
            <a:endParaRPr lang="id-ID"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What Scientific Invention was Made?</a:t>
            </a:r>
            <a:endParaRPr lang="id-ID"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071538" y="1785926"/>
            <a:ext cx="6977091" cy="3909804"/>
          </a:xfrm>
          <a:prstGeom prst="rect">
            <a:avLst/>
          </a:prstGeom>
          <a:ln>
            <a:noFill/>
          </a:ln>
          <a:effectLst>
            <a:softEdge rad="112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The Foldable Canoe</a:t>
            </a:r>
            <a:endParaRPr lang="id-ID" dirty="0"/>
          </a:p>
        </p:txBody>
      </p:sp>
      <p:sp>
        <p:nvSpPr>
          <p:cNvPr id="3" name="Content Placeholder 2"/>
          <p:cNvSpPr>
            <a:spLocks noGrp="1"/>
          </p:cNvSpPr>
          <p:nvPr>
            <p:ph idx="1"/>
          </p:nvPr>
        </p:nvSpPr>
        <p:spPr/>
        <p:txBody>
          <a:bodyPr>
            <a:normAutofit fontScale="77500" lnSpcReduction="20000"/>
          </a:bodyPr>
          <a:lstStyle/>
          <a:p>
            <a:r>
              <a:rPr lang="id-ID" dirty="0" smtClean="0"/>
              <a:t>That is the foldable canoe or known as the Adhoc.</a:t>
            </a:r>
          </a:p>
          <a:p>
            <a:r>
              <a:rPr lang="id-ID" dirty="0" smtClean="0"/>
              <a:t>The invention was finished at August 5th 2011 </a:t>
            </a:r>
            <a:r>
              <a:rPr lang="id-ID" dirty="0" smtClean="0"/>
              <a:t>by a </a:t>
            </a:r>
            <a:r>
              <a:rPr lang="id-ID" dirty="0" smtClean="0"/>
              <a:t>Israeli designer named Ori Levine. </a:t>
            </a:r>
          </a:p>
          <a:p>
            <a:r>
              <a:rPr lang="id-ID" dirty="0" smtClean="0"/>
              <a:t>It is only 4.1 kg and much more efficient. It can fit into a backpack and be assembled in 15 minutes.</a:t>
            </a:r>
          </a:p>
          <a:p>
            <a:r>
              <a:rPr lang="id-ID" dirty="0" smtClean="0"/>
              <a:t>Although it is a single seater, it is </a:t>
            </a:r>
            <a:r>
              <a:rPr lang="id-ID" dirty="0" smtClean="0"/>
              <a:t>really impressive</a:t>
            </a:r>
            <a:r>
              <a:rPr lang="id-ID" dirty="0" smtClean="0"/>
              <a:t>.</a:t>
            </a:r>
          </a:p>
          <a:p>
            <a:r>
              <a:rPr lang="id-ID" dirty="0" smtClean="0"/>
              <a:t>The structure is supported by a carbon fiber frame and the canoe itself is based on aramid fabric which is the material for sail boats.</a:t>
            </a:r>
          </a:p>
          <a:p>
            <a:r>
              <a:rPr lang="id-ID" dirty="0" smtClean="0"/>
              <a:t>However the fact of how much weight it can withstand is unknown because it simply floats with only one person on it.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14282" y="2357430"/>
            <a:ext cx="8643998" cy="3143272"/>
          </a:xfrm>
          <a:prstGeom prst="rect">
            <a:avLst/>
          </a:prstGeom>
          <a:noFill/>
          <a:ln w="9525">
            <a:noFill/>
            <a:miter lim="800000"/>
            <a:headEnd/>
            <a:tailEnd/>
          </a:ln>
          <a:effectLst/>
        </p:spPr>
      </p:pic>
      <p:sp>
        <p:nvSpPr>
          <p:cNvPr id="5" name="TextBox 4"/>
          <p:cNvSpPr txBox="1"/>
          <p:nvPr/>
        </p:nvSpPr>
        <p:spPr>
          <a:xfrm>
            <a:off x="642910" y="428604"/>
            <a:ext cx="7643866" cy="1077218"/>
          </a:xfrm>
          <a:prstGeom prst="rect">
            <a:avLst/>
          </a:prstGeom>
          <a:noFill/>
        </p:spPr>
        <p:txBody>
          <a:bodyPr wrap="square" rtlCol="0">
            <a:spAutoFit/>
          </a:bodyPr>
          <a:lstStyle/>
          <a:p>
            <a:r>
              <a:rPr lang="id-ID" sz="3200" dirty="0" smtClean="0"/>
              <a:t>Creator of the one seated canoe the Adhoc, Ori Levine</a:t>
            </a:r>
            <a:endParaRPr lang="id-ID"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How does it help with the issue?</a:t>
            </a:r>
            <a:endParaRPr lang="id-ID" dirty="0"/>
          </a:p>
        </p:txBody>
      </p:sp>
      <p:sp>
        <p:nvSpPr>
          <p:cNvPr id="3" name="Content Placeholder 2"/>
          <p:cNvSpPr>
            <a:spLocks noGrp="1"/>
          </p:cNvSpPr>
          <p:nvPr>
            <p:ph idx="1"/>
          </p:nvPr>
        </p:nvSpPr>
        <p:spPr/>
        <p:txBody>
          <a:bodyPr>
            <a:normAutofit fontScale="85000" lnSpcReduction="10000"/>
          </a:bodyPr>
          <a:lstStyle/>
          <a:p>
            <a:r>
              <a:rPr lang="id-ID" dirty="0" smtClean="0"/>
              <a:t>The Adhoc, foldable canoe is very essential with the issue because it is much lighter.</a:t>
            </a:r>
          </a:p>
          <a:p>
            <a:r>
              <a:rPr lang="id-ID" dirty="0" smtClean="0"/>
              <a:t>Can be backpacked.</a:t>
            </a:r>
          </a:p>
          <a:p>
            <a:r>
              <a:rPr lang="id-ID" dirty="0" smtClean="0"/>
              <a:t>No need to rent or transport your own </a:t>
            </a:r>
            <a:r>
              <a:rPr lang="id-ID" dirty="0" smtClean="0"/>
              <a:t>canoe.</a:t>
            </a:r>
            <a:endParaRPr lang="id-ID" dirty="0" smtClean="0"/>
          </a:p>
          <a:p>
            <a:r>
              <a:rPr lang="id-ID" dirty="0" smtClean="0"/>
              <a:t>We can reduce </a:t>
            </a:r>
            <a:r>
              <a:rPr lang="id-ID" dirty="0" smtClean="0"/>
              <a:t>creating the </a:t>
            </a:r>
            <a:r>
              <a:rPr lang="id-ID" dirty="0" smtClean="0"/>
              <a:t>tradisional </a:t>
            </a:r>
            <a:r>
              <a:rPr lang="id-ID" dirty="0" smtClean="0"/>
              <a:t>wood canoes from the old times although </a:t>
            </a:r>
            <a:r>
              <a:rPr lang="id-ID" dirty="0" smtClean="0"/>
              <a:t>creating the Adhoc was not intended to accomplish that.</a:t>
            </a:r>
            <a:endParaRPr lang="id-ID" dirty="0" smtClean="0"/>
          </a:p>
          <a:p>
            <a:r>
              <a:rPr lang="id-ID" dirty="0" smtClean="0"/>
              <a:t>Hitch hikers and backpackers can just carry it with them while traveling in case of </a:t>
            </a:r>
            <a:r>
              <a:rPr lang="id-ID" dirty="0" smtClean="0"/>
              <a:t>a emergency</a:t>
            </a:r>
            <a:r>
              <a:rPr lang="id-ID" dirty="0" smtClean="0"/>
              <a:t>.</a:t>
            </a:r>
          </a:p>
          <a:p>
            <a:endParaRPr lang="id-ID"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What’s so Special?</a:t>
            </a:r>
            <a:endParaRPr lang="id-ID" dirty="0"/>
          </a:p>
        </p:txBody>
      </p:sp>
      <p:sp>
        <p:nvSpPr>
          <p:cNvPr id="3" name="Content Placeholder 2"/>
          <p:cNvSpPr>
            <a:spLocks noGrp="1"/>
          </p:cNvSpPr>
          <p:nvPr>
            <p:ph idx="1"/>
          </p:nvPr>
        </p:nvSpPr>
        <p:spPr/>
        <p:txBody>
          <a:bodyPr>
            <a:normAutofit fontScale="77500" lnSpcReduction="20000"/>
          </a:bodyPr>
          <a:lstStyle/>
          <a:p>
            <a:r>
              <a:rPr lang="id-ID" dirty="0" smtClean="0"/>
              <a:t>Like I said, it can be brought much more efficiently.</a:t>
            </a:r>
          </a:p>
          <a:p>
            <a:r>
              <a:rPr lang="id-ID" dirty="0" smtClean="0"/>
              <a:t>Only 4.1 kilograms rather then 18 kilograms.</a:t>
            </a:r>
          </a:p>
          <a:p>
            <a:r>
              <a:rPr lang="id-ID" dirty="0" smtClean="0"/>
              <a:t>No need to use to tradisional one unless you want a two seater.</a:t>
            </a:r>
          </a:p>
          <a:p>
            <a:r>
              <a:rPr lang="id-ID" dirty="0" smtClean="0"/>
              <a:t>It is made from unique materials which is why it is light. Materials are like carbon fiber </a:t>
            </a:r>
            <a:r>
              <a:rPr lang="id-ID" dirty="0" smtClean="0"/>
              <a:t>frame which support the structure.</a:t>
            </a:r>
            <a:endParaRPr lang="id-ID" dirty="0" smtClean="0"/>
          </a:p>
          <a:p>
            <a:r>
              <a:rPr lang="id-ID" dirty="0" smtClean="0"/>
              <a:t>It may not be sold yet but once it is travelers will definitely need </a:t>
            </a:r>
            <a:r>
              <a:rPr lang="id-ID" dirty="0" smtClean="0"/>
              <a:t>one because during their travels, there must be lakes or rivers which must be crossed. </a:t>
            </a:r>
            <a:r>
              <a:rPr lang="id-ID" dirty="0" smtClean="0"/>
              <a:t>But comparing with the tradisional one, the Adhoc would be more expensive for it is still new.</a:t>
            </a:r>
            <a:endParaRPr lang="id-ID"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Essential materials in the Adhoc</a:t>
            </a:r>
            <a:endParaRPr lang="id-ID" dirty="0"/>
          </a:p>
        </p:txBody>
      </p:sp>
      <p:pic>
        <p:nvPicPr>
          <p:cNvPr id="3074" name="Picture 2"/>
          <p:cNvPicPr>
            <a:picLocks noChangeAspect="1" noChangeArrowheads="1"/>
          </p:cNvPicPr>
          <p:nvPr/>
        </p:nvPicPr>
        <p:blipFill>
          <a:blip r:embed="rId2" cstate="print"/>
          <a:srcRect/>
          <a:stretch>
            <a:fillRect/>
          </a:stretch>
        </p:blipFill>
        <p:spPr bwMode="auto">
          <a:xfrm>
            <a:off x="642910" y="1571612"/>
            <a:ext cx="3429024" cy="2815756"/>
          </a:xfrm>
          <a:prstGeom prst="rect">
            <a:avLst/>
          </a:prstGeom>
          <a:ln>
            <a:noFill/>
          </a:ln>
          <a:effectLst>
            <a:softEdge rad="112500"/>
          </a:effectLst>
        </p:spPr>
      </p:pic>
      <p:pic>
        <p:nvPicPr>
          <p:cNvPr id="3075" name="Picture 3"/>
          <p:cNvPicPr>
            <a:picLocks noChangeAspect="1" noChangeArrowheads="1"/>
          </p:cNvPicPr>
          <p:nvPr/>
        </p:nvPicPr>
        <p:blipFill>
          <a:blip r:embed="rId3" cstate="print"/>
          <a:srcRect/>
          <a:stretch>
            <a:fillRect/>
          </a:stretch>
        </p:blipFill>
        <p:spPr bwMode="auto">
          <a:xfrm>
            <a:off x="4786314" y="3357562"/>
            <a:ext cx="3774471" cy="2500330"/>
          </a:xfrm>
          <a:prstGeom prst="rect">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 Positive Effects to </a:t>
            </a:r>
            <a:r>
              <a:rPr lang="id-ID" dirty="0" smtClean="0"/>
              <a:t>Environment</a:t>
            </a:r>
            <a:r>
              <a:rPr lang="id-ID" dirty="0" smtClean="0"/>
              <a:t>, society and people..</a:t>
            </a:r>
            <a:endParaRPr lang="id-ID" dirty="0"/>
          </a:p>
        </p:txBody>
      </p:sp>
      <p:sp>
        <p:nvSpPr>
          <p:cNvPr id="3" name="Content Placeholder 2"/>
          <p:cNvSpPr>
            <a:spLocks noGrp="1"/>
          </p:cNvSpPr>
          <p:nvPr>
            <p:ph idx="1"/>
          </p:nvPr>
        </p:nvSpPr>
        <p:spPr>
          <a:xfrm>
            <a:off x="500034" y="1643050"/>
            <a:ext cx="7467600" cy="4525963"/>
          </a:xfrm>
        </p:spPr>
        <p:txBody>
          <a:bodyPr>
            <a:normAutofit fontScale="85000" lnSpcReduction="20000"/>
          </a:bodyPr>
          <a:lstStyle/>
          <a:p>
            <a:r>
              <a:rPr lang="id-ID" dirty="0" smtClean="0"/>
              <a:t>The effects to society and people are basically the same. The effects are </a:t>
            </a:r>
            <a:r>
              <a:rPr lang="id-ID" dirty="0" smtClean="0"/>
              <a:t>like we don’t need to buy or rent the old canoe because that is what the people used to do.</a:t>
            </a:r>
          </a:p>
          <a:p>
            <a:r>
              <a:rPr lang="id-ID" dirty="0" smtClean="0"/>
              <a:t>Hikers can travel more effieciently because they have a canoe just inside their backpack.</a:t>
            </a:r>
          </a:p>
          <a:p>
            <a:r>
              <a:rPr lang="id-ID" dirty="0" smtClean="0"/>
              <a:t>There won’t be a need to transport your own canoe with a truck or other vehicles.</a:t>
            </a:r>
          </a:p>
          <a:p>
            <a:r>
              <a:rPr lang="id-ID" dirty="0" smtClean="0"/>
              <a:t>As for the environment, the positive thing is that we don’t need to cut anymore trees to make the tradisional canoe. Having more trees will save the earth so the Adhoc also helps the environment.</a:t>
            </a:r>
          </a:p>
          <a:p>
            <a:endParaRPr lang="id-ID" dirty="0" smtClean="0"/>
          </a:p>
          <a:p>
            <a:endParaRPr lang="id-ID" dirty="0"/>
          </a:p>
        </p:txBody>
      </p:sp>
    </p:spTree>
  </p:cSld>
  <p:clrMapOvr>
    <a:masterClrMapping/>
  </p:clrMapOvr>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5655</TotalTime>
  <Words>1062</Words>
  <Application>Microsoft Office PowerPoint</Application>
  <PresentationFormat>On-screen Show (4:3)</PresentationFormat>
  <Paragraphs>63</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Technic</vt:lpstr>
      <vt:lpstr>Science Assesment</vt:lpstr>
      <vt:lpstr>What is the problem/issue?</vt:lpstr>
      <vt:lpstr>What Scientific Invention was Made?</vt:lpstr>
      <vt:lpstr>The Foldable Canoe</vt:lpstr>
      <vt:lpstr>Slide 5</vt:lpstr>
      <vt:lpstr>How does it help with the issue?</vt:lpstr>
      <vt:lpstr>What’s so Special?</vt:lpstr>
      <vt:lpstr>Essential materials in the Adhoc</vt:lpstr>
      <vt:lpstr> Positive Effects to Environment, society and people..</vt:lpstr>
      <vt:lpstr>Negative effects to Environment, society and people... </vt:lpstr>
      <vt:lpstr>Video of Adhoc...</vt:lpstr>
      <vt:lpstr>Factors - Environment</vt:lpstr>
      <vt:lpstr>Factors - Society</vt:lpstr>
      <vt:lpstr>Factors - Economy</vt:lpstr>
      <vt:lpstr>Sources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Aditya Wikara</dc:creator>
  <cp:lastModifiedBy>Aditya Wikara</cp:lastModifiedBy>
  <cp:revision>86</cp:revision>
  <dcterms:created xsi:type="dcterms:W3CDTF">2011-08-11T10:43:01Z</dcterms:created>
  <dcterms:modified xsi:type="dcterms:W3CDTF">2011-08-17T23:27:58Z</dcterms:modified>
</cp:coreProperties>
</file>