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7" r:id="rId5"/>
    <p:sldId id="259" r:id="rId6"/>
    <p:sldId id="260" r:id="rId7"/>
    <p:sldId id="270" r:id="rId8"/>
    <p:sldId id="261" r:id="rId9"/>
    <p:sldId id="262" r:id="rId10"/>
    <p:sldId id="273" r:id="rId11"/>
    <p:sldId id="263" r:id="rId12"/>
    <p:sldId id="264" r:id="rId13"/>
    <p:sldId id="269" r:id="rId14"/>
    <p:sldId id="265" r:id="rId15"/>
    <p:sldId id="266" r:id="rId16"/>
    <p:sldId id="274" r:id="rId17"/>
    <p:sldId id="267" r:id="rId18"/>
    <p:sldId id="275" r:id="rId19"/>
    <p:sldId id="276" r:id="rId20"/>
    <p:sldId id="271" r:id="rId21"/>
    <p:sldId id="268"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algn="ctr">
              <a:defRPr lang="en-US"/>
            </a:pPr>
            <a:r>
              <a:rPr lang="id-ID" dirty="0" smtClean="0"/>
              <a:t>Sports Best To</a:t>
            </a:r>
            <a:r>
              <a:rPr lang="id-ID" baseline="0" dirty="0" smtClean="0"/>
              <a:t> Be Played</a:t>
            </a:r>
            <a:endParaRPr lang="en-US" dirty="0"/>
          </a:p>
        </c:rich>
      </c:tx>
      <c:layout>
        <c:manualLayout>
          <c:xMode val="edge"/>
          <c:yMode val="edge"/>
          <c:x val="0.28829825594230601"/>
          <c:y val="1.41242937853107E-2"/>
        </c:manualLayout>
      </c:layout>
    </c:title>
    <c:plotArea>
      <c:layout/>
      <c:barChart>
        <c:barDir val="col"/>
        <c:grouping val="clustered"/>
        <c:ser>
          <c:idx val="0"/>
          <c:order val="0"/>
          <c:tx>
            <c:strRef>
              <c:f>Sheet1!$B$1</c:f>
              <c:strCache>
                <c:ptCount val="1"/>
                <c:pt idx="0">
                  <c:v>Votes</c:v>
                </c:pt>
              </c:strCache>
            </c:strRef>
          </c:tx>
          <c:cat>
            <c:strRef>
              <c:f>Sheet1!$A$2:$A$8</c:f>
              <c:strCache>
                <c:ptCount val="7"/>
                <c:pt idx="0">
                  <c:v>Basketball</c:v>
                </c:pt>
                <c:pt idx="1">
                  <c:v>Tennis</c:v>
                </c:pt>
                <c:pt idx="2">
                  <c:v>Swimming</c:v>
                </c:pt>
                <c:pt idx="3">
                  <c:v>Softball</c:v>
                </c:pt>
                <c:pt idx="4">
                  <c:v>Soccer</c:v>
                </c:pt>
                <c:pt idx="5">
                  <c:v>Badminton</c:v>
                </c:pt>
                <c:pt idx="6">
                  <c:v>Ping-Pong</c:v>
                </c:pt>
              </c:strCache>
            </c:strRef>
          </c:cat>
          <c:val>
            <c:numRef>
              <c:f>Sheet1!$B$2:$B$8</c:f>
              <c:numCache>
                <c:formatCode>General</c:formatCode>
                <c:ptCount val="7"/>
                <c:pt idx="0">
                  <c:v>20</c:v>
                </c:pt>
                <c:pt idx="1">
                  <c:v>6</c:v>
                </c:pt>
                <c:pt idx="2">
                  <c:v>2</c:v>
                </c:pt>
                <c:pt idx="3">
                  <c:v>2</c:v>
                </c:pt>
                <c:pt idx="4">
                  <c:v>9</c:v>
                </c:pt>
                <c:pt idx="5">
                  <c:v>7</c:v>
                </c:pt>
                <c:pt idx="6">
                  <c:v>5</c:v>
                </c:pt>
              </c:numCache>
            </c:numRef>
          </c:val>
        </c:ser>
        <c:axId val="61054336"/>
        <c:axId val="66270336"/>
      </c:barChart>
      <c:catAx>
        <c:axId val="61054336"/>
        <c:scaling>
          <c:orientation val="minMax"/>
        </c:scaling>
        <c:axPos val="b"/>
        <c:tickLblPos val="nextTo"/>
        <c:txPr>
          <a:bodyPr/>
          <a:lstStyle/>
          <a:p>
            <a:pPr>
              <a:defRPr lang="en-US"/>
            </a:pPr>
            <a:endParaRPr lang="id-ID"/>
          </a:p>
        </c:txPr>
        <c:crossAx val="66270336"/>
        <c:crosses val="autoZero"/>
        <c:auto val="1"/>
        <c:lblAlgn val="ctr"/>
        <c:lblOffset val="100"/>
      </c:catAx>
      <c:valAx>
        <c:axId val="66270336"/>
        <c:scaling>
          <c:orientation val="minMax"/>
        </c:scaling>
        <c:axPos val="l"/>
        <c:majorGridlines/>
        <c:numFmt formatCode="General" sourceLinked="1"/>
        <c:tickLblPos val="nextTo"/>
        <c:txPr>
          <a:bodyPr/>
          <a:lstStyle/>
          <a:p>
            <a:pPr>
              <a:defRPr lang="en-US"/>
            </a:pPr>
            <a:endParaRPr lang="id-ID"/>
          </a:p>
        </c:txPr>
        <c:crossAx val="61054336"/>
        <c:crosses val="autoZero"/>
        <c:crossBetween val="between"/>
      </c:valAx>
    </c:plotArea>
    <c:legend>
      <c:legendPos val="r"/>
      <c:layout/>
      <c:txPr>
        <a:bodyPr/>
        <a:lstStyle/>
        <a:p>
          <a:pPr>
            <a:defRPr lang="en-US"/>
          </a:pPr>
          <a:endParaRPr lang="id-ID"/>
        </a:p>
      </c:txPr>
    </c:legend>
    <c:plotVisOnly val="1"/>
    <c:dispBlanksAs val="gap"/>
  </c:chart>
  <c:txPr>
    <a:bodyPr/>
    <a:lstStyle/>
    <a:p>
      <a:pPr>
        <a:defRPr sz="1800"/>
      </a:pPr>
      <a:endParaRPr lang="id-ID"/>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d-ID"/>
  <c:style val="26"/>
  <c:chart>
    <c:title>
      <c:tx>
        <c:rich>
          <a:bodyPr/>
          <a:lstStyle/>
          <a:p>
            <a:pPr>
              <a:defRPr lang="en-US"/>
            </a:pPr>
            <a:r>
              <a:rPr lang="en-US" dirty="0" smtClean="0"/>
              <a:t>Kids favorite sports in USA </a:t>
            </a:r>
            <a:endParaRPr lang="en-US" dirty="0"/>
          </a:p>
        </c:rich>
      </c:tx>
      <c:layout/>
    </c:title>
    <c:plotArea>
      <c:layout>
        <c:manualLayout>
          <c:layoutTarget val="inner"/>
          <c:xMode val="edge"/>
          <c:yMode val="edge"/>
          <c:x val="8.4771702268792715E-2"/>
          <c:y val="6.1130468206672416E-2"/>
          <c:w val="0.70183306318718142"/>
          <c:h val="0.66599376711808089"/>
        </c:manualLayout>
      </c:layout>
      <c:barChart>
        <c:barDir val="col"/>
        <c:grouping val="clustered"/>
        <c:ser>
          <c:idx val="0"/>
          <c:order val="0"/>
          <c:tx>
            <c:strRef>
              <c:f>Sheet1!$B$1</c:f>
              <c:strCache>
                <c:ptCount val="1"/>
                <c:pt idx="0">
                  <c:v>Number of votes</c:v>
                </c:pt>
              </c:strCache>
            </c:strRef>
          </c:tx>
          <c:cat>
            <c:strRef>
              <c:f>Sheet1!$A$2:$A$12</c:f>
              <c:strCache>
                <c:ptCount val="11"/>
                <c:pt idx="0">
                  <c:v>Baseball/Softball</c:v>
                </c:pt>
                <c:pt idx="1">
                  <c:v>Football</c:v>
                </c:pt>
                <c:pt idx="2">
                  <c:v>Basketball</c:v>
                </c:pt>
                <c:pt idx="3">
                  <c:v>Soccer</c:v>
                </c:pt>
                <c:pt idx="4">
                  <c:v>Hockey</c:v>
                </c:pt>
                <c:pt idx="5">
                  <c:v>Track</c:v>
                </c:pt>
                <c:pt idx="6">
                  <c:v>Swimming</c:v>
                </c:pt>
                <c:pt idx="7">
                  <c:v>Gymnastics</c:v>
                </c:pt>
                <c:pt idx="8">
                  <c:v>Skating</c:v>
                </c:pt>
                <c:pt idx="9">
                  <c:v>Bowling </c:v>
                </c:pt>
                <c:pt idx="10">
                  <c:v>Other</c:v>
                </c:pt>
              </c:strCache>
            </c:strRef>
          </c:cat>
          <c:val>
            <c:numRef>
              <c:f>Sheet1!$B$2:$B$12</c:f>
              <c:numCache>
                <c:formatCode>General</c:formatCode>
                <c:ptCount val="11"/>
                <c:pt idx="0">
                  <c:v>271</c:v>
                </c:pt>
                <c:pt idx="1">
                  <c:v>436</c:v>
                </c:pt>
                <c:pt idx="2">
                  <c:v>570</c:v>
                </c:pt>
                <c:pt idx="3">
                  <c:v>279</c:v>
                </c:pt>
                <c:pt idx="4">
                  <c:v>197</c:v>
                </c:pt>
                <c:pt idx="5">
                  <c:v>209</c:v>
                </c:pt>
                <c:pt idx="6">
                  <c:v>319</c:v>
                </c:pt>
                <c:pt idx="7">
                  <c:v>197</c:v>
                </c:pt>
                <c:pt idx="8">
                  <c:v>289</c:v>
                </c:pt>
                <c:pt idx="9">
                  <c:v>202</c:v>
                </c:pt>
                <c:pt idx="10">
                  <c:v>616</c:v>
                </c:pt>
              </c:numCache>
            </c:numRef>
          </c:val>
        </c:ser>
        <c:axId val="64911232"/>
        <c:axId val="64912768"/>
      </c:barChart>
      <c:catAx>
        <c:axId val="64911232"/>
        <c:scaling>
          <c:orientation val="minMax"/>
        </c:scaling>
        <c:axPos val="b"/>
        <c:tickLblPos val="nextTo"/>
        <c:txPr>
          <a:bodyPr/>
          <a:lstStyle/>
          <a:p>
            <a:pPr>
              <a:defRPr lang="en-US"/>
            </a:pPr>
            <a:endParaRPr lang="id-ID"/>
          </a:p>
        </c:txPr>
        <c:crossAx val="64912768"/>
        <c:crosses val="autoZero"/>
        <c:auto val="1"/>
        <c:lblAlgn val="ctr"/>
        <c:lblOffset val="100"/>
      </c:catAx>
      <c:valAx>
        <c:axId val="64912768"/>
        <c:scaling>
          <c:orientation val="minMax"/>
        </c:scaling>
        <c:axPos val="l"/>
        <c:majorGridlines/>
        <c:numFmt formatCode="General" sourceLinked="1"/>
        <c:tickLblPos val="nextTo"/>
        <c:txPr>
          <a:bodyPr/>
          <a:lstStyle/>
          <a:p>
            <a:pPr>
              <a:defRPr lang="en-US"/>
            </a:pPr>
            <a:endParaRPr lang="id-ID"/>
          </a:p>
        </c:txPr>
        <c:crossAx val="64911232"/>
        <c:crosses val="autoZero"/>
        <c:crossBetween val="between"/>
      </c:valAx>
    </c:plotArea>
    <c:legend>
      <c:legendPos val="r"/>
      <c:layout>
        <c:manualLayout>
          <c:xMode val="edge"/>
          <c:yMode val="edge"/>
          <c:x val="0.78433807934214239"/>
          <c:y val="0.85230069884333404"/>
          <c:w val="0.21566192065785758"/>
          <c:h val="5.3489671829070308E-2"/>
        </c:manualLayout>
      </c:layout>
      <c:txPr>
        <a:bodyPr/>
        <a:lstStyle/>
        <a:p>
          <a:pPr>
            <a:defRPr lang="en-US"/>
          </a:pPr>
          <a:endParaRPr lang="id-ID"/>
        </a:p>
      </c:txPr>
    </c:legend>
    <c:plotVisOnly val="1"/>
    <c:dispBlanksAs val="gap"/>
  </c:chart>
  <c:txPr>
    <a:bodyPr/>
    <a:lstStyle/>
    <a:p>
      <a:pPr>
        <a:defRPr sz="1800"/>
      </a:pPr>
      <a:endParaRPr lang="id-ID"/>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a:defRPr lang="en-US"/>
            </a:pPr>
            <a:r>
              <a:rPr lang="id-ID" dirty="0" smtClean="0"/>
              <a:t>Preferred</a:t>
            </a:r>
            <a:r>
              <a:rPr lang="id-ID" baseline="0" dirty="0" smtClean="0"/>
              <a:t> Hobbies</a:t>
            </a:r>
            <a:endParaRPr lang="en-US" dirty="0"/>
          </a:p>
        </c:rich>
      </c:tx>
      <c:layout/>
    </c:title>
    <c:plotArea>
      <c:layout/>
      <c:lineChart>
        <c:grouping val="standard"/>
        <c:ser>
          <c:idx val="0"/>
          <c:order val="0"/>
          <c:tx>
            <c:strRef>
              <c:f>Sheet1!$B$1</c:f>
              <c:strCache>
                <c:ptCount val="1"/>
                <c:pt idx="0">
                  <c:v>Votes</c:v>
                </c:pt>
              </c:strCache>
            </c:strRef>
          </c:tx>
          <c:cat>
            <c:strRef>
              <c:f>Sheet1!$A$2:$A$9</c:f>
              <c:strCache>
                <c:ptCount val="8"/>
                <c:pt idx="0">
                  <c:v>Gaming</c:v>
                </c:pt>
                <c:pt idx="1">
                  <c:v>Socialize</c:v>
                </c:pt>
                <c:pt idx="2">
                  <c:v>Sleeping</c:v>
                </c:pt>
                <c:pt idx="3">
                  <c:v>Movies</c:v>
                </c:pt>
                <c:pt idx="4">
                  <c:v>Horse-Back Riding</c:v>
                </c:pt>
                <c:pt idx="5">
                  <c:v>Sports</c:v>
                </c:pt>
                <c:pt idx="6">
                  <c:v>Arts</c:v>
                </c:pt>
                <c:pt idx="7">
                  <c:v>Music</c:v>
                </c:pt>
              </c:strCache>
            </c:strRef>
          </c:cat>
          <c:val>
            <c:numRef>
              <c:f>Sheet1!$B$2:$B$9</c:f>
              <c:numCache>
                <c:formatCode>General</c:formatCode>
                <c:ptCount val="8"/>
                <c:pt idx="0">
                  <c:v>13</c:v>
                </c:pt>
                <c:pt idx="1">
                  <c:v>5</c:v>
                </c:pt>
                <c:pt idx="2">
                  <c:v>5</c:v>
                </c:pt>
                <c:pt idx="3">
                  <c:v>12</c:v>
                </c:pt>
                <c:pt idx="4">
                  <c:v>1</c:v>
                </c:pt>
                <c:pt idx="5">
                  <c:v>5</c:v>
                </c:pt>
                <c:pt idx="6">
                  <c:v>6</c:v>
                </c:pt>
                <c:pt idx="7">
                  <c:v>3</c:v>
                </c:pt>
              </c:numCache>
            </c:numRef>
          </c:val>
        </c:ser>
        <c:marker val="1"/>
        <c:axId val="79517568"/>
        <c:axId val="79519104"/>
      </c:lineChart>
      <c:catAx>
        <c:axId val="79517568"/>
        <c:scaling>
          <c:orientation val="minMax"/>
        </c:scaling>
        <c:axPos val="b"/>
        <c:tickLblPos val="nextTo"/>
        <c:txPr>
          <a:bodyPr/>
          <a:lstStyle/>
          <a:p>
            <a:pPr>
              <a:defRPr lang="en-US"/>
            </a:pPr>
            <a:endParaRPr lang="id-ID"/>
          </a:p>
        </c:txPr>
        <c:crossAx val="79519104"/>
        <c:crosses val="autoZero"/>
        <c:auto val="1"/>
        <c:lblAlgn val="ctr"/>
        <c:lblOffset val="100"/>
      </c:catAx>
      <c:valAx>
        <c:axId val="79519104"/>
        <c:scaling>
          <c:orientation val="minMax"/>
        </c:scaling>
        <c:axPos val="l"/>
        <c:majorGridlines/>
        <c:numFmt formatCode="General" sourceLinked="1"/>
        <c:tickLblPos val="nextTo"/>
        <c:txPr>
          <a:bodyPr/>
          <a:lstStyle/>
          <a:p>
            <a:pPr>
              <a:defRPr lang="en-US"/>
            </a:pPr>
            <a:endParaRPr lang="id-ID"/>
          </a:p>
        </c:txPr>
        <c:crossAx val="79517568"/>
        <c:crosses val="autoZero"/>
        <c:crossBetween val="between"/>
      </c:valAx>
    </c:plotArea>
    <c:legend>
      <c:legendPos val="r"/>
      <c:layout/>
      <c:txPr>
        <a:bodyPr/>
        <a:lstStyle/>
        <a:p>
          <a:pPr>
            <a:defRPr lang="en-US"/>
          </a:pPr>
          <a:endParaRPr lang="id-ID"/>
        </a:p>
      </c:txPr>
    </c:legend>
    <c:plotVisOnly val="1"/>
    <c:dispBlanksAs val="gap"/>
  </c:chart>
  <c:txPr>
    <a:bodyPr/>
    <a:lstStyle/>
    <a:p>
      <a:pPr>
        <a:defRPr sz="1800"/>
      </a:pPr>
      <a:endParaRPr lang="id-ID"/>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d-ID"/>
  <c:style val="18"/>
  <c:chart>
    <c:title>
      <c:tx>
        <c:rich>
          <a:bodyPr/>
          <a:lstStyle/>
          <a:p>
            <a:pPr>
              <a:defRPr lang="en-US"/>
            </a:pPr>
            <a:r>
              <a:rPr lang="id-ID" dirty="0" smtClean="0"/>
              <a:t>Enjoyable</a:t>
            </a:r>
            <a:r>
              <a:rPr lang="en-US" dirty="0" smtClean="0"/>
              <a:t> Hobbies </a:t>
            </a:r>
            <a:r>
              <a:rPr lang="id-ID" dirty="0" smtClean="0"/>
              <a:t>In Australia</a:t>
            </a:r>
            <a:endParaRPr lang="en-US" dirty="0"/>
          </a:p>
        </c:rich>
      </c:tx>
      <c:layout/>
    </c:title>
    <c:plotArea>
      <c:layout>
        <c:manualLayout>
          <c:layoutTarget val="inner"/>
          <c:xMode val="edge"/>
          <c:yMode val="edge"/>
          <c:x val="0.14596497193929009"/>
          <c:y val="0.10109624190843013"/>
          <c:w val="0.71802095884061201"/>
          <c:h val="0.53462546893981333"/>
        </c:manualLayout>
      </c:layout>
      <c:lineChart>
        <c:grouping val="standard"/>
        <c:ser>
          <c:idx val="0"/>
          <c:order val="0"/>
          <c:tx>
            <c:strRef>
              <c:f>Sheet1!$B$1</c:f>
              <c:strCache>
                <c:ptCount val="1"/>
                <c:pt idx="0">
                  <c:v>Percentage</c:v>
                </c:pt>
              </c:strCache>
            </c:strRef>
          </c:tx>
          <c:marker>
            <c:symbol val="none"/>
          </c:marker>
          <c:cat>
            <c:strRef>
              <c:f>Sheet1!$A$2:$A$12</c:f>
              <c:strCache>
                <c:ptCount val="11"/>
                <c:pt idx="0">
                  <c:v>Physical activites (sports)</c:v>
                </c:pt>
                <c:pt idx="1">
                  <c:v>Indoor activities (art, dance, drama and music)</c:v>
                </c:pt>
                <c:pt idx="2">
                  <c:v>Technology</c:v>
                </c:pt>
                <c:pt idx="3">
                  <c:v>Learning</c:v>
                </c:pt>
                <c:pt idx="4">
                  <c:v>Outdoor Recreation</c:v>
                </c:pt>
                <c:pt idx="5">
                  <c:v>Spiritual activities</c:v>
                </c:pt>
                <c:pt idx="6">
                  <c:v>Doing Business</c:v>
                </c:pt>
                <c:pt idx="7">
                  <c:v>Mechanic or engineering</c:v>
                </c:pt>
                <c:pt idx="8">
                  <c:v>Social activities</c:v>
                </c:pt>
                <c:pt idx="9">
                  <c:v>Public speaking</c:v>
                </c:pt>
                <c:pt idx="10">
                  <c:v>Ohers</c:v>
                </c:pt>
              </c:strCache>
            </c:strRef>
          </c:cat>
          <c:val>
            <c:numRef>
              <c:f>Sheet1!$B$2:$B$12</c:f>
              <c:numCache>
                <c:formatCode>General</c:formatCode>
                <c:ptCount val="11"/>
                <c:pt idx="0">
                  <c:v>28</c:v>
                </c:pt>
                <c:pt idx="1">
                  <c:v>24</c:v>
                </c:pt>
                <c:pt idx="2">
                  <c:v>15</c:v>
                </c:pt>
                <c:pt idx="3">
                  <c:v>7</c:v>
                </c:pt>
                <c:pt idx="4">
                  <c:v>6</c:v>
                </c:pt>
                <c:pt idx="5">
                  <c:v>5</c:v>
                </c:pt>
                <c:pt idx="6">
                  <c:v>3</c:v>
                </c:pt>
                <c:pt idx="7">
                  <c:v>3</c:v>
                </c:pt>
                <c:pt idx="8">
                  <c:v>3</c:v>
                </c:pt>
                <c:pt idx="9">
                  <c:v>2</c:v>
                </c:pt>
                <c:pt idx="10">
                  <c:v>5</c:v>
                </c:pt>
              </c:numCache>
            </c:numRef>
          </c:val>
        </c:ser>
        <c:marker val="1"/>
        <c:axId val="80077568"/>
        <c:axId val="80079104"/>
      </c:lineChart>
      <c:catAx>
        <c:axId val="80077568"/>
        <c:scaling>
          <c:orientation val="minMax"/>
        </c:scaling>
        <c:axPos val="b"/>
        <c:tickLblPos val="nextTo"/>
        <c:txPr>
          <a:bodyPr/>
          <a:lstStyle/>
          <a:p>
            <a:pPr>
              <a:defRPr lang="en-US" sz="1200"/>
            </a:pPr>
            <a:endParaRPr lang="id-ID"/>
          </a:p>
        </c:txPr>
        <c:crossAx val="80079104"/>
        <c:crosses val="autoZero"/>
        <c:auto val="1"/>
        <c:lblAlgn val="ctr"/>
        <c:lblOffset val="100"/>
      </c:catAx>
      <c:valAx>
        <c:axId val="80079104"/>
        <c:scaling>
          <c:orientation val="minMax"/>
        </c:scaling>
        <c:axPos val="l"/>
        <c:majorGridlines/>
        <c:numFmt formatCode="General" sourceLinked="1"/>
        <c:tickLblPos val="nextTo"/>
        <c:txPr>
          <a:bodyPr/>
          <a:lstStyle/>
          <a:p>
            <a:pPr>
              <a:defRPr lang="en-US"/>
            </a:pPr>
            <a:endParaRPr lang="id-ID"/>
          </a:p>
        </c:txPr>
        <c:crossAx val="80077568"/>
        <c:crosses val="autoZero"/>
        <c:crossBetween val="between"/>
      </c:valAx>
    </c:plotArea>
    <c:legend>
      <c:legendPos val="r"/>
      <c:layout>
        <c:manualLayout>
          <c:xMode val="edge"/>
          <c:yMode val="edge"/>
          <c:x val="0.81339892232032029"/>
          <c:y val="0.88948753186112739"/>
          <c:w val="0.15913955880162209"/>
          <c:h val="4.9080135453919101E-2"/>
        </c:manualLayout>
      </c:layout>
      <c:txPr>
        <a:bodyPr/>
        <a:lstStyle/>
        <a:p>
          <a:pPr>
            <a:defRPr lang="en-US"/>
          </a:pPr>
          <a:endParaRPr lang="id-ID"/>
        </a:p>
      </c:txPr>
    </c:legend>
    <c:plotVisOnly val="1"/>
    <c:dispBlanksAs val="gap"/>
  </c:chart>
  <c:txPr>
    <a:bodyPr/>
    <a:lstStyle/>
    <a:p>
      <a:pPr>
        <a:defRPr sz="1800"/>
      </a:pPr>
      <a:endParaRPr lang="id-ID"/>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a:defRPr lang="en-US"/>
            </a:pPr>
            <a:r>
              <a:rPr lang="id-ID" dirty="0" smtClean="0"/>
              <a:t>Most Movie Themes Watched</a:t>
            </a:r>
            <a:r>
              <a:rPr lang="id-ID" baseline="0" dirty="0" smtClean="0"/>
              <a:t> </a:t>
            </a:r>
            <a:endParaRPr lang="en-US" dirty="0"/>
          </a:p>
        </c:rich>
      </c:tx>
      <c:layout/>
    </c:title>
    <c:plotArea>
      <c:layout/>
      <c:pieChart>
        <c:varyColors val="1"/>
        <c:ser>
          <c:idx val="0"/>
          <c:order val="0"/>
          <c:tx>
            <c:strRef>
              <c:f>Sheet1!$B$1</c:f>
              <c:strCache>
                <c:ptCount val="1"/>
                <c:pt idx="0">
                  <c:v>Votes</c:v>
                </c:pt>
              </c:strCache>
            </c:strRef>
          </c:tx>
          <c:cat>
            <c:strRef>
              <c:f>Sheet1!$A$2:$A$6</c:f>
              <c:strCache>
                <c:ptCount val="5"/>
                <c:pt idx="0">
                  <c:v>Comedy</c:v>
                </c:pt>
                <c:pt idx="1">
                  <c:v>Horror</c:v>
                </c:pt>
                <c:pt idx="2">
                  <c:v>Comedy-Action</c:v>
                </c:pt>
                <c:pt idx="3">
                  <c:v>Romance</c:v>
                </c:pt>
                <c:pt idx="4">
                  <c:v>Action</c:v>
                </c:pt>
              </c:strCache>
            </c:strRef>
          </c:cat>
          <c:val>
            <c:numRef>
              <c:f>Sheet1!$B$2:$B$6</c:f>
              <c:numCache>
                <c:formatCode>General</c:formatCode>
                <c:ptCount val="5"/>
                <c:pt idx="0">
                  <c:v>17</c:v>
                </c:pt>
                <c:pt idx="1">
                  <c:v>9</c:v>
                </c:pt>
                <c:pt idx="2">
                  <c:v>8</c:v>
                </c:pt>
                <c:pt idx="3">
                  <c:v>6</c:v>
                </c:pt>
                <c:pt idx="4">
                  <c:v>10</c:v>
                </c:pt>
              </c:numCache>
            </c:numRef>
          </c:val>
        </c:ser>
        <c:firstSliceAng val="0"/>
      </c:pieChart>
    </c:plotArea>
    <c:legend>
      <c:legendPos val="r"/>
      <c:layout/>
      <c:txPr>
        <a:bodyPr/>
        <a:lstStyle/>
        <a:p>
          <a:pPr>
            <a:defRPr lang="en-US"/>
          </a:pPr>
          <a:endParaRPr lang="id-ID"/>
        </a:p>
      </c:txPr>
    </c:legend>
    <c:plotVisOnly val="1"/>
    <c:dispBlanksAs val="zero"/>
  </c:chart>
  <c:txPr>
    <a:bodyPr/>
    <a:lstStyle/>
    <a:p>
      <a:pPr>
        <a:defRPr sz="1800"/>
      </a:pPr>
      <a:endParaRPr lang="id-ID"/>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a:defRPr lang="en-US"/>
            </a:pPr>
            <a:r>
              <a:rPr lang="id-ID" dirty="0" smtClean="0"/>
              <a:t>Top</a:t>
            </a:r>
            <a:r>
              <a:rPr lang="id-ID" baseline="0" dirty="0" smtClean="0"/>
              <a:t> </a:t>
            </a:r>
            <a:r>
              <a:rPr lang="en-US" dirty="0" smtClean="0"/>
              <a:t>Movie Genre</a:t>
            </a:r>
            <a:r>
              <a:rPr lang="id-ID" dirty="0" smtClean="0"/>
              <a:t> In The</a:t>
            </a:r>
            <a:r>
              <a:rPr lang="id-ID" baseline="0" dirty="0" smtClean="0"/>
              <a:t> World</a:t>
            </a:r>
            <a:endParaRPr lang="en-US" dirty="0"/>
          </a:p>
        </c:rich>
      </c:tx>
      <c:layout/>
    </c:title>
    <c:plotArea>
      <c:layout/>
      <c:pieChart>
        <c:varyColors val="1"/>
        <c:ser>
          <c:idx val="0"/>
          <c:order val="0"/>
          <c:tx>
            <c:strRef>
              <c:f>Sheet1!$B$1</c:f>
              <c:strCache>
                <c:ptCount val="1"/>
                <c:pt idx="0">
                  <c:v>Movie Genre</c:v>
                </c:pt>
              </c:strCache>
            </c:strRef>
          </c:tx>
          <c:cat>
            <c:strRef>
              <c:f>Sheet1!$A$2:$A$7</c:f>
              <c:strCache>
                <c:ptCount val="6"/>
                <c:pt idx="0">
                  <c:v>Fantasy/Scifi</c:v>
                </c:pt>
                <c:pt idx="1">
                  <c:v>Horror</c:v>
                </c:pt>
                <c:pt idx="2">
                  <c:v>Romance</c:v>
                </c:pt>
                <c:pt idx="3">
                  <c:v>Comedy</c:v>
                </c:pt>
                <c:pt idx="4">
                  <c:v>Action/Adventure</c:v>
                </c:pt>
                <c:pt idx="5">
                  <c:v>Others</c:v>
                </c:pt>
              </c:strCache>
            </c:strRef>
          </c:cat>
          <c:val>
            <c:numRef>
              <c:f>Sheet1!$B$2:$B$7</c:f>
              <c:numCache>
                <c:formatCode>General</c:formatCode>
                <c:ptCount val="6"/>
                <c:pt idx="0">
                  <c:v>18.18</c:v>
                </c:pt>
                <c:pt idx="1">
                  <c:v>18.18</c:v>
                </c:pt>
                <c:pt idx="2">
                  <c:v>4.55</c:v>
                </c:pt>
                <c:pt idx="3">
                  <c:v>27.27</c:v>
                </c:pt>
                <c:pt idx="4">
                  <c:v>27.27</c:v>
                </c:pt>
                <c:pt idx="5">
                  <c:v>4.55</c:v>
                </c:pt>
              </c:numCache>
            </c:numRef>
          </c:val>
        </c:ser>
        <c:firstSliceAng val="0"/>
      </c:pieChart>
    </c:plotArea>
    <c:legend>
      <c:legendPos val="r"/>
      <c:layout/>
      <c:txPr>
        <a:bodyPr/>
        <a:lstStyle/>
        <a:p>
          <a:pPr>
            <a:defRPr lang="en-US"/>
          </a:pPr>
          <a:endParaRPr lang="id-ID"/>
        </a:p>
      </c:txPr>
    </c:legend>
    <c:plotVisOnly val="1"/>
    <c:dispBlanksAs val="zero"/>
  </c:chart>
  <c:txPr>
    <a:bodyPr/>
    <a:lstStyle/>
    <a:p>
      <a:pPr>
        <a:defRPr sz="1800"/>
      </a:pPr>
      <a:endParaRPr lang="id-ID"/>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id-ID"/>
  <c:chart>
    <c:title>
      <c:tx>
        <c:rich>
          <a:bodyPr/>
          <a:lstStyle/>
          <a:p>
            <a:pPr>
              <a:defRPr lang="en-US"/>
            </a:pPr>
            <a:r>
              <a:rPr lang="id-ID" dirty="0" smtClean="0"/>
              <a:t>Most Book</a:t>
            </a:r>
            <a:r>
              <a:rPr lang="id-ID" baseline="0" dirty="0" smtClean="0"/>
              <a:t> Genre Read</a:t>
            </a:r>
            <a:endParaRPr lang="en-US" dirty="0"/>
          </a:p>
        </c:rich>
      </c:tx>
      <c:layout/>
    </c:title>
    <c:plotArea>
      <c:layout/>
      <c:doughnutChart>
        <c:varyColors val="1"/>
        <c:ser>
          <c:idx val="0"/>
          <c:order val="0"/>
          <c:tx>
            <c:strRef>
              <c:f>Sheet1!$B$1</c:f>
              <c:strCache>
                <c:ptCount val="1"/>
                <c:pt idx="0">
                  <c:v>Votes</c:v>
                </c:pt>
              </c:strCache>
            </c:strRef>
          </c:tx>
          <c:cat>
            <c:strRef>
              <c:f>Sheet1!$A$2:$A$7</c:f>
              <c:strCache>
                <c:ptCount val="6"/>
                <c:pt idx="0">
                  <c:v>Adventure</c:v>
                </c:pt>
                <c:pt idx="1">
                  <c:v>Sci-Fi</c:v>
                </c:pt>
                <c:pt idx="2">
                  <c:v>Mystery</c:v>
                </c:pt>
                <c:pt idx="3">
                  <c:v>Fantasy</c:v>
                </c:pt>
                <c:pt idx="4">
                  <c:v>Romance</c:v>
                </c:pt>
                <c:pt idx="5">
                  <c:v>True Story</c:v>
                </c:pt>
              </c:strCache>
            </c:strRef>
          </c:cat>
          <c:val>
            <c:numRef>
              <c:f>Sheet1!$B$2:$B$7</c:f>
              <c:numCache>
                <c:formatCode>General</c:formatCode>
                <c:ptCount val="6"/>
                <c:pt idx="0">
                  <c:v>9</c:v>
                </c:pt>
                <c:pt idx="1">
                  <c:v>5</c:v>
                </c:pt>
                <c:pt idx="2">
                  <c:v>3</c:v>
                </c:pt>
                <c:pt idx="3">
                  <c:v>20</c:v>
                </c:pt>
                <c:pt idx="4">
                  <c:v>8</c:v>
                </c:pt>
                <c:pt idx="5">
                  <c:v>5</c:v>
                </c:pt>
              </c:numCache>
            </c:numRef>
          </c:val>
        </c:ser>
        <c:firstSliceAng val="0"/>
        <c:holeSize val="50"/>
      </c:doughnutChart>
    </c:plotArea>
    <c:legend>
      <c:legendPos val="r"/>
      <c:layout/>
      <c:txPr>
        <a:bodyPr/>
        <a:lstStyle/>
        <a:p>
          <a:pPr>
            <a:defRPr lang="en-US"/>
          </a:pPr>
          <a:endParaRPr lang="id-ID"/>
        </a:p>
      </c:txPr>
    </c:legend>
    <c:plotVisOnly val="1"/>
    <c:dispBlanksAs val="zero"/>
  </c:chart>
  <c:txPr>
    <a:bodyPr/>
    <a:lstStyle/>
    <a:p>
      <a:pPr>
        <a:defRPr sz="1800"/>
      </a:pPr>
      <a:endParaRPr lang="id-ID"/>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d-ID"/>
  <c:style val="18"/>
  <c:chart>
    <c:title>
      <c:tx>
        <c:rich>
          <a:bodyPr/>
          <a:lstStyle/>
          <a:p>
            <a:pPr>
              <a:defRPr lang="en-US"/>
            </a:pPr>
            <a:r>
              <a:rPr lang="id-ID" sz="3200" dirty="0" smtClean="0"/>
              <a:t>Top</a:t>
            </a:r>
            <a:r>
              <a:rPr lang="id-ID" sz="3200" baseline="0" dirty="0" smtClean="0"/>
              <a:t> Genres In The World</a:t>
            </a:r>
            <a:endParaRPr lang="en-US" sz="3200" dirty="0"/>
          </a:p>
        </c:rich>
      </c:tx>
      <c:layout/>
    </c:title>
    <c:plotArea>
      <c:layout/>
      <c:pieChart>
        <c:varyColors val="1"/>
        <c:ser>
          <c:idx val="0"/>
          <c:order val="0"/>
          <c:tx>
            <c:strRef>
              <c:f>Sheet1!$B$1</c:f>
              <c:strCache>
                <c:ptCount val="1"/>
                <c:pt idx="0">
                  <c:v>Sales</c:v>
                </c:pt>
              </c:strCache>
            </c:strRef>
          </c:tx>
          <c:cat>
            <c:strRef>
              <c:f>Sheet1!$A$2:$A$7</c:f>
              <c:strCache>
                <c:ptCount val="6"/>
                <c:pt idx="0">
                  <c:v>Mystery/ Thriller/ Crime</c:v>
                </c:pt>
                <c:pt idx="1">
                  <c:v>Science fiction</c:v>
                </c:pt>
                <c:pt idx="2">
                  <c:v>Literature</c:v>
                </c:pt>
                <c:pt idx="3">
                  <c:v>Romance novels</c:v>
                </c:pt>
                <c:pt idx="4">
                  <c:v>Graphic novels</c:v>
                </c:pt>
                <c:pt idx="5">
                  <c:v>Chiefly derogatory</c:v>
                </c:pt>
              </c:strCache>
            </c:strRef>
          </c:cat>
          <c:val>
            <c:numRef>
              <c:f>Sheet1!$B$2:$B$7</c:f>
              <c:numCache>
                <c:formatCode>General</c:formatCode>
                <c:ptCount val="6"/>
                <c:pt idx="0">
                  <c:v>48</c:v>
                </c:pt>
                <c:pt idx="1">
                  <c:v>26</c:v>
                </c:pt>
                <c:pt idx="2">
                  <c:v>24</c:v>
                </c:pt>
                <c:pt idx="3">
                  <c:v>21</c:v>
                </c:pt>
                <c:pt idx="4">
                  <c:v>11</c:v>
                </c:pt>
                <c:pt idx="5">
                  <c:v>8</c:v>
                </c:pt>
              </c:numCache>
            </c:numRef>
          </c:val>
        </c:ser>
        <c:firstSliceAng val="0"/>
      </c:pieChart>
    </c:plotArea>
    <c:legend>
      <c:legendPos val="r"/>
      <c:layout/>
      <c:txPr>
        <a:bodyPr/>
        <a:lstStyle/>
        <a:p>
          <a:pPr>
            <a:defRPr lang="en-US"/>
          </a:pPr>
          <a:endParaRPr lang="id-ID"/>
        </a:p>
      </c:txPr>
    </c:legend>
    <c:plotVisOnly val="1"/>
    <c:dispBlanksAs val="zero"/>
  </c:chart>
  <c:txPr>
    <a:bodyPr/>
    <a:lstStyle/>
    <a:p>
      <a:pPr>
        <a:defRPr sz="1800"/>
      </a:pPr>
      <a:endParaRPr lang="id-ID"/>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a:defRPr lang="en-US"/>
            </a:pPr>
            <a:r>
              <a:rPr lang="id-ID" dirty="0" smtClean="0"/>
              <a:t>Most</a:t>
            </a:r>
            <a:r>
              <a:rPr lang="id-ID" baseline="0" dirty="0" smtClean="0"/>
              <a:t> Delicious Food</a:t>
            </a:r>
            <a:endParaRPr lang="en-US" dirty="0"/>
          </a:p>
        </c:rich>
      </c:tx>
      <c:layout>
        <c:manualLayout>
          <c:xMode val="edge"/>
          <c:yMode val="edge"/>
          <c:x val="0.35922891063850715"/>
          <c:y val="1.6949152542372906E-2"/>
        </c:manualLayout>
      </c:layout>
    </c:title>
    <c:plotArea>
      <c:layout/>
      <c:barChart>
        <c:barDir val="bar"/>
        <c:grouping val="clustered"/>
        <c:ser>
          <c:idx val="0"/>
          <c:order val="0"/>
          <c:tx>
            <c:strRef>
              <c:f>Sheet1!$B$1</c:f>
              <c:strCache>
                <c:ptCount val="1"/>
                <c:pt idx="0">
                  <c:v>Vote</c:v>
                </c:pt>
              </c:strCache>
            </c:strRef>
          </c:tx>
          <c:cat>
            <c:strRef>
              <c:f>Sheet1!$A$2:$A$7</c:f>
              <c:strCache>
                <c:ptCount val="6"/>
                <c:pt idx="0">
                  <c:v>Mexican</c:v>
                </c:pt>
                <c:pt idx="1">
                  <c:v>Korean</c:v>
                </c:pt>
                <c:pt idx="2">
                  <c:v>Italian</c:v>
                </c:pt>
                <c:pt idx="3">
                  <c:v>Japanese</c:v>
                </c:pt>
                <c:pt idx="4">
                  <c:v>Indonesian</c:v>
                </c:pt>
                <c:pt idx="5">
                  <c:v>Chinese</c:v>
                </c:pt>
              </c:strCache>
            </c:strRef>
          </c:cat>
          <c:val>
            <c:numRef>
              <c:f>Sheet1!$B$2:$B$7</c:f>
              <c:numCache>
                <c:formatCode>General</c:formatCode>
                <c:ptCount val="6"/>
                <c:pt idx="0">
                  <c:v>5</c:v>
                </c:pt>
                <c:pt idx="1">
                  <c:v>5</c:v>
                </c:pt>
                <c:pt idx="2">
                  <c:v>8</c:v>
                </c:pt>
                <c:pt idx="3">
                  <c:v>13</c:v>
                </c:pt>
                <c:pt idx="4">
                  <c:v>13</c:v>
                </c:pt>
                <c:pt idx="5">
                  <c:v>7</c:v>
                </c:pt>
              </c:numCache>
            </c:numRef>
          </c:val>
        </c:ser>
        <c:axId val="92016000"/>
        <c:axId val="92054656"/>
      </c:barChart>
      <c:catAx>
        <c:axId val="92016000"/>
        <c:scaling>
          <c:orientation val="minMax"/>
        </c:scaling>
        <c:axPos val="l"/>
        <c:tickLblPos val="nextTo"/>
        <c:txPr>
          <a:bodyPr/>
          <a:lstStyle/>
          <a:p>
            <a:pPr>
              <a:defRPr lang="en-US"/>
            </a:pPr>
            <a:endParaRPr lang="id-ID"/>
          </a:p>
        </c:txPr>
        <c:crossAx val="92054656"/>
        <c:crosses val="autoZero"/>
        <c:auto val="1"/>
        <c:lblAlgn val="ctr"/>
        <c:lblOffset val="100"/>
      </c:catAx>
      <c:valAx>
        <c:axId val="92054656"/>
        <c:scaling>
          <c:orientation val="minMax"/>
        </c:scaling>
        <c:axPos val="b"/>
        <c:majorGridlines/>
        <c:numFmt formatCode="General" sourceLinked="1"/>
        <c:tickLblPos val="nextTo"/>
        <c:txPr>
          <a:bodyPr/>
          <a:lstStyle/>
          <a:p>
            <a:pPr>
              <a:defRPr lang="en-US"/>
            </a:pPr>
            <a:endParaRPr lang="id-ID"/>
          </a:p>
        </c:txPr>
        <c:crossAx val="92016000"/>
        <c:crosses val="autoZero"/>
        <c:crossBetween val="between"/>
      </c:valAx>
    </c:plotArea>
    <c:legend>
      <c:legendPos val="r"/>
      <c:layout/>
      <c:txPr>
        <a:bodyPr/>
        <a:lstStyle/>
        <a:p>
          <a:pPr>
            <a:defRPr lang="en-US"/>
          </a:pPr>
          <a:endParaRPr lang="id-ID"/>
        </a:p>
      </c:txPr>
    </c:legend>
    <c:plotVisOnly val="1"/>
    <c:dispBlanksAs val="gap"/>
  </c:chart>
  <c:txPr>
    <a:bodyPr/>
    <a:lstStyle/>
    <a:p>
      <a:pPr>
        <a:defRPr sz="1800"/>
      </a:pPr>
      <a:endParaRPr lang="id-ID"/>
    </a:p>
  </c:txPr>
  <c:externalData r:id="rId1"/>
</c:chartSpace>
</file>

<file path=ppt/drawings/drawing1.xml><?xml version="1.0" encoding="utf-8"?>
<c:userShapes xmlns:c="http://schemas.openxmlformats.org/drawingml/2006/chart">
  <cdr:relSizeAnchor xmlns:cdr="http://schemas.openxmlformats.org/drawingml/2006/chartDrawing">
    <cdr:from>
      <cdr:x>0.03505</cdr:x>
      <cdr:y>0.81039</cdr:y>
    </cdr:from>
    <cdr:to>
      <cdr:x>0.12266</cdr:x>
      <cdr:y>0.89254</cdr:y>
    </cdr:to>
    <cdr:sp macro="" textlink="">
      <cdr:nvSpPr>
        <cdr:cNvPr id="2" name="TextBox 4"/>
        <cdr:cNvSpPr txBox="1"/>
      </cdr:nvSpPr>
      <cdr:spPr>
        <a:xfrm xmlns:a="http://schemas.openxmlformats.org/drawingml/2006/main">
          <a:off x="285752" y="3643338"/>
          <a:ext cx="71438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id-ID"/>
          </a:defPPr>
          <a:lvl1pPr marL="0" algn="l" defTabSz="914400" rtl="0" eaLnBrk="1" latinLnBrk="0" hangingPunct="1">
            <a:defRPr sz="1800" kern="1200">
              <a:solidFill>
                <a:sysClr val="windowText" lastClr="000000"/>
              </a:solidFill>
              <a:latin typeface="Tw Cen MT"/>
            </a:defRPr>
          </a:lvl1pPr>
          <a:lvl2pPr marL="457200" algn="l" defTabSz="914400" rtl="0" eaLnBrk="1" latinLnBrk="0" hangingPunct="1">
            <a:defRPr sz="1800" kern="1200">
              <a:solidFill>
                <a:sysClr val="windowText" lastClr="000000"/>
              </a:solidFill>
              <a:latin typeface="Tw Cen MT"/>
            </a:defRPr>
          </a:lvl2pPr>
          <a:lvl3pPr marL="914400" algn="l" defTabSz="914400" rtl="0" eaLnBrk="1" latinLnBrk="0" hangingPunct="1">
            <a:defRPr sz="1800" kern="1200">
              <a:solidFill>
                <a:sysClr val="windowText" lastClr="000000"/>
              </a:solidFill>
              <a:latin typeface="Tw Cen MT"/>
            </a:defRPr>
          </a:lvl3pPr>
          <a:lvl4pPr marL="1371600" algn="l" defTabSz="914400" rtl="0" eaLnBrk="1" latinLnBrk="0" hangingPunct="1">
            <a:defRPr sz="1800" kern="1200">
              <a:solidFill>
                <a:sysClr val="windowText" lastClr="000000"/>
              </a:solidFill>
              <a:latin typeface="Tw Cen MT"/>
            </a:defRPr>
          </a:lvl4pPr>
          <a:lvl5pPr marL="1828800" algn="l" defTabSz="914400" rtl="0" eaLnBrk="1" latinLnBrk="0" hangingPunct="1">
            <a:defRPr sz="1800" kern="1200">
              <a:solidFill>
                <a:sysClr val="windowText" lastClr="000000"/>
              </a:solidFill>
              <a:latin typeface="Tw Cen MT"/>
            </a:defRPr>
          </a:lvl5pPr>
          <a:lvl6pPr marL="2286000" algn="l" defTabSz="914400" rtl="0" eaLnBrk="1" latinLnBrk="0" hangingPunct="1">
            <a:defRPr sz="1800" kern="1200">
              <a:solidFill>
                <a:sysClr val="windowText" lastClr="000000"/>
              </a:solidFill>
              <a:latin typeface="Tw Cen MT"/>
            </a:defRPr>
          </a:lvl6pPr>
          <a:lvl7pPr marL="2743200" algn="l" defTabSz="914400" rtl="0" eaLnBrk="1" latinLnBrk="0" hangingPunct="1">
            <a:defRPr sz="1800" kern="1200">
              <a:solidFill>
                <a:sysClr val="windowText" lastClr="000000"/>
              </a:solidFill>
              <a:latin typeface="Tw Cen MT"/>
            </a:defRPr>
          </a:lvl7pPr>
          <a:lvl8pPr marL="3200400" algn="l" defTabSz="914400" rtl="0" eaLnBrk="1" latinLnBrk="0" hangingPunct="1">
            <a:defRPr sz="1800" kern="1200">
              <a:solidFill>
                <a:sysClr val="windowText" lastClr="000000"/>
              </a:solidFill>
              <a:latin typeface="Tw Cen MT"/>
            </a:defRPr>
          </a:lvl8pPr>
          <a:lvl9pPr marL="3657600" algn="l" defTabSz="914400" rtl="0" eaLnBrk="1" latinLnBrk="0" hangingPunct="1">
            <a:defRPr sz="1800" kern="1200">
              <a:solidFill>
                <a:sysClr val="windowText" lastClr="000000"/>
              </a:solidFill>
              <a:latin typeface="Tw Cen MT"/>
            </a:defRPr>
          </a:lvl9pPr>
        </a:lstStyle>
        <a:p xmlns:a="http://schemas.openxmlformats.org/drawingml/2006/main">
          <a:r>
            <a:rPr lang="id-ID" dirty="0" smtClean="0"/>
            <a:t>=13</a:t>
          </a:r>
          <a:endParaRPr lang="id-ID" dirty="0"/>
        </a:p>
      </cdr:txBody>
    </cdr:sp>
  </cdr:relSizeAnchor>
  <cdr:relSizeAnchor xmlns:cdr="http://schemas.openxmlformats.org/drawingml/2006/chartDrawing">
    <cdr:from>
      <cdr:x>0.23657</cdr:x>
      <cdr:y>0.84217</cdr:y>
    </cdr:from>
    <cdr:to>
      <cdr:x>0.32418</cdr:x>
      <cdr:y>0.92432</cdr:y>
    </cdr:to>
    <cdr:sp macro="" textlink="">
      <cdr:nvSpPr>
        <cdr:cNvPr id="4" name="TextBox 4"/>
        <cdr:cNvSpPr txBox="1"/>
      </cdr:nvSpPr>
      <cdr:spPr>
        <a:xfrm xmlns:a="http://schemas.openxmlformats.org/drawingml/2006/main">
          <a:off x="1928826" y="3786214"/>
          <a:ext cx="71438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id-ID"/>
          </a:defPPr>
          <a:lvl1pPr marL="0" algn="l" defTabSz="914400" rtl="0" eaLnBrk="1" latinLnBrk="0" hangingPunct="1">
            <a:defRPr sz="1800" kern="1200">
              <a:solidFill>
                <a:sysClr val="windowText" lastClr="000000"/>
              </a:solidFill>
              <a:latin typeface="Tw Cen MT"/>
            </a:defRPr>
          </a:lvl1pPr>
          <a:lvl2pPr marL="457200" algn="l" defTabSz="914400" rtl="0" eaLnBrk="1" latinLnBrk="0" hangingPunct="1">
            <a:defRPr sz="1800" kern="1200">
              <a:solidFill>
                <a:sysClr val="windowText" lastClr="000000"/>
              </a:solidFill>
              <a:latin typeface="Tw Cen MT"/>
            </a:defRPr>
          </a:lvl2pPr>
          <a:lvl3pPr marL="914400" algn="l" defTabSz="914400" rtl="0" eaLnBrk="1" latinLnBrk="0" hangingPunct="1">
            <a:defRPr sz="1800" kern="1200">
              <a:solidFill>
                <a:sysClr val="windowText" lastClr="000000"/>
              </a:solidFill>
              <a:latin typeface="Tw Cen MT"/>
            </a:defRPr>
          </a:lvl3pPr>
          <a:lvl4pPr marL="1371600" algn="l" defTabSz="914400" rtl="0" eaLnBrk="1" latinLnBrk="0" hangingPunct="1">
            <a:defRPr sz="1800" kern="1200">
              <a:solidFill>
                <a:sysClr val="windowText" lastClr="000000"/>
              </a:solidFill>
              <a:latin typeface="Tw Cen MT"/>
            </a:defRPr>
          </a:lvl4pPr>
          <a:lvl5pPr marL="1828800" algn="l" defTabSz="914400" rtl="0" eaLnBrk="1" latinLnBrk="0" hangingPunct="1">
            <a:defRPr sz="1800" kern="1200">
              <a:solidFill>
                <a:sysClr val="windowText" lastClr="000000"/>
              </a:solidFill>
              <a:latin typeface="Tw Cen MT"/>
            </a:defRPr>
          </a:lvl5pPr>
          <a:lvl6pPr marL="2286000" algn="l" defTabSz="914400" rtl="0" eaLnBrk="1" latinLnBrk="0" hangingPunct="1">
            <a:defRPr sz="1800" kern="1200">
              <a:solidFill>
                <a:sysClr val="windowText" lastClr="000000"/>
              </a:solidFill>
              <a:latin typeface="Tw Cen MT"/>
            </a:defRPr>
          </a:lvl6pPr>
          <a:lvl7pPr marL="2743200" algn="l" defTabSz="914400" rtl="0" eaLnBrk="1" latinLnBrk="0" hangingPunct="1">
            <a:defRPr sz="1800" kern="1200">
              <a:solidFill>
                <a:sysClr val="windowText" lastClr="000000"/>
              </a:solidFill>
              <a:latin typeface="Tw Cen MT"/>
            </a:defRPr>
          </a:lvl7pPr>
          <a:lvl8pPr marL="3200400" algn="l" defTabSz="914400" rtl="0" eaLnBrk="1" latinLnBrk="0" hangingPunct="1">
            <a:defRPr sz="1800" kern="1200">
              <a:solidFill>
                <a:sysClr val="windowText" lastClr="000000"/>
              </a:solidFill>
              <a:latin typeface="Tw Cen MT"/>
            </a:defRPr>
          </a:lvl8pPr>
          <a:lvl9pPr marL="3657600" algn="l" defTabSz="914400" rtl="0" eaLnBrk="1" latinLnBrk="0" hangingPunct="1">
            <a:defRPr sz="1800" kern="1200">
              <a:solidFill>
                <a:sysClr val="windowText" lastClr="000000"/>
              </a:solidFill>
              <a:latin typeface="Tw Cen MT"/>
            </a:defRPr>
          </a:lvl9pPr>
        </a:lstStyle>
        <a:p xmlns:a="http://schemas.openxmlformats.org/drawingml/2006/main">
          <a:r>
            <a:rPr lang="id-ID" dirty="0" smtClean="0"/>
            <a:t>=5</a:t>
          </a:r>
          <a:endParaRPr lang="id-ID" dirty="0"/>
        </a:p>
      </cdr:txBody>
    </cdr:sp>
  </cdr:relSizeAnchor>
  <cdr:relSizeAnchor xmlns:cdr="http://schemas.openxmlformats.org/drawingml/2006/chartDrawing">
    <cdr:from>
      <cdr:x>0.68342</cdr:x>
      <cdr:y>0.76272</cdr:y>
    </cdr:from>
    <cdr:to>
      <cdr:x>0.77103</cdr:x>
      <cdr:y>0.84487</cdr:y>
    </cdr:to>
    <cdr:sp macro="" textlink="">
      <cdr:nvSpPr>
        <cdr:cNvPr id="5" name="TextBox 8"/>
        <cdr:cNvSpPr txBox="1"/>
      </cdr:nvSpPr>
      <cdr:spPr>
        <a:xfrm xmlns:a="http://schemas.openxmlformats.org/drawingml/2006/main">
          <a:off x="5572164" y="3429024"/>
          <a:ext cx="71438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id-ID"/>
          </a:defPPr>
          <a:lvl1pPr marL="0" algn="l" defTabSz="914400" rtl="0" eaLnBrk="1" latinLnBrk="0" hangingPunct="1">
            <a:defRPr sz="1800" kern="1200">
              <a:solidFill>
                <a:sysClr val="windowText" lastClr="000000"/>
              </a:solidFill>
              <a:latin typeface="Tw Cen MT"/>
            </a:defRPr>
          </a:lvl1pPr>
          <a:lvl2pPr marL="457200" algn="l" defTabSz="914400" rtl="0" eaLnBrk="1" latinLnBrk="0" hangingPunct="1">
            <a:defRPr sz="1800" kern="1200">
              <a:solidFill>
                <a:sysClr val="windowText" lastClr="000000"/>
              </a:solidFill>
              <a:latin typeface="Tw Cen MT"/>
            </a:defRPr>
          </a:lvl2pPr>
          <a:lvl3pPr marL="914400" algn="l" defTabSz="914400" rtl="0" eaLnBrk="1" latinLnBrk="0" hangingPunct="1">
            <a:defRPr sz="1800" kern="1200">
              <a:solidFill>
                <a:sysClr val="windowText" lastClr="000000"/>
              </a:solidFill>
              <a:latin typeface="Tw Cen MT"/>
            </a:defRPr>
          </a:lvl3pPr>
          <a:lvl4pPr marL="1371600" algn="l" defTabSz="914400" rtl="0" eaLnBrk="1" latinLnBrk="0" hangingPunct="1">
            <a:defRPr sz="1800" kern="1200">
              <a:solidFill>
                <a:sysClr val="windowText" lastClr="000000"/>
              </a:solidFill>
              <a:latin typeface="Tw Cen MT"/>
            </a:defRPr>
          </a:lvl4pPr>
          <a:lvl5pPr marL="1828800" algn="l" defTabSz="914400" rtl="0" eaLnBrk="1" latinLnBrk="0" hangingPunct="1">
            <a:defRPr sz="1800" kern="1200">
              <a:solidFill>
                <a:sysClr val="windowText" lastClr="000000"/>
              </a:solidFill>
              <a:latin typeface="Tw Cen MT"/>
            </a:defRPr>
          </a:lvl5pPr>
          <a:lvl6pPr marL="2286000" algn="l" defTabSz="914400" rtl="0" eaLnBrk="1" latinLnBrk="0" hangingPunct="1">
            <a:defRPr sz="1800" kern="1200">
              <a:solidFill>
                <a:sysClr val="windowText" lastClr="000000"/>
              </a:solidFill>
              <a:latin typeface="Tw Cen MT"/>
            </a:defRPr>
          </a:lvl6pPr>
          <a:lvl7pPr marL="2743200" algn="l" defTabSz="914400" rtl="0" eaLnBrk="1" latinLnBrk="0" hangingPunct="1">
            <a:defRPr sz="1800" kern="1200">
              <a:solidFill>
                <a:sysClr val="windowText" lastClr="000000"/>
              </a:solidFill>
              <a:latin typeface="Tw Cen MT"/>
            </a:defRPr>
          </a:lvl7pPr>
          <a:lvl8pPr marL="3200400" algn="l" defTabSz="914400" rtl="0" eaLnBrk="1" latinLnBrk="0" hangingPunct="1">
            <a:defRPr sz="1800" kern="1200">
              <a:solidFill>
                <a:sysClr val="windowText" lastClr="000000"/>
              </a:solidFill>
              <a:latin typeface="Tw Cen MT"/>
            </a:defRPr>
          </a:lvl8pPr>
          <a:lvl9pPr marL="3657600" algn="l" defTabSz="914400" rtl="0" eaLnBrk="1" latinLnBrk="0" hangingPunct="1">
            <a:defRPr sz="1800" kern="1200">
              <a:solidFill>
                <a:sysClr val="windowText" lastClr="000000"/>
              </a:solidFill>
              <a:latin typeface="Tw Cen MT"/>
            </a:defRPr>
          </a:lvl9pPr>
        </a:lstStyle>
        <a:p xmlns:a="http://schemas.openxmlformats.org/drawingml/2006/main">
          <a:r>
            <a:rPr lang="id-ID" dirty="0" smtClean="0"/>
            <a:t>=6</a:t>
          </a:r>
          <a:endParaRPr lang="id-ID" dirty="0"/>
        </a:p>
      </cdr:txBody>
    </cdr:sp>
  </cdr:relSizeAnchor>
</c:userShapes>
</file>

<file path=ppt/drawings/drawing2.xml><?xml version="1.0" encoding="utf-8"?>
<c:userShapes xmlns:c="http://schemas.openxmlformats.org/drawingml/2006/chart">
  <cdr:relSizeAnchor xmlns:cdr="http://schemas.openxmlformats.org/drawingml/2006/chartDrawing">
    <cdr:from>
      <cdr:x>0.45931</cdr:x>
      <cdr:y>0.23199</cdr:y>
    </cdr:from>
    <cdr:to>
      <cdr:x>0.55685</cdr:x>
      <cdr:y>0.31414</cdr:y>
    </cdr:to>
    <cdr:sp macro="" textlink="">
      <cdr:nvSpPr>
        <cdr:cNvPr id="2" name="TextBox 4"/>
        <cdr:cNvSpPr txBox="1"/>
      </cdr:nvSpPr>
      <cdr:spPr>
        <a:xfrm xmlns:a="http://schemas.openxmlformats.org/drawingml/2006/main" flipH="1">
          <a:off x="3744911" y="1042982"/>
          <a:ext cx="795342"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id-ID"/>
          </a:defPPr>
          <a:lvl1pPr marL="0" algn="l" defTabSz="914400" rtl="0" eaLnBrk="1" latinLnBrk="0" hangingPunct="1">
            <a:defRPr sz="1800" kern="1200">
              <a:solidFill>
                <a:sysClr val="windowText" lastClr="000000"/>
              </a:solidFill>
              <a:latin typeface="Tw Cen MT"/>
            </a:defRPr>
          </a:lvl1pPr>
          <a:lvl2pPr marL="457200" algn="l" defTabSz="914400" rtl="0" eaLnBrk="1" latinLnBrk="0" hangingPunct="1">
            <a:defRPr sz="1800" kern="1200">
              <a:solidFill>
                <a:sysClr val="windowText" lastClr="000000"/>
              </a:solidFill>
              <a:latin typeface="Tw Cen MT"/>
            </a:defRPr>
          </a:lvl2pPr>
          <a:lvl3pPr marL="914400" algn="l" defTabSz="914400" rtl="0" eaLnBrk="1" latinLnBrk="0" hangingPunct="1">
            <a:defRPr sz="1800" kern="1200">
              <a:solidFill>
                <a:sysClr val="windowText" lastClr="000000"/>
              </a:solidFill>
              <a:latin typeface="Tw Cen MT"/>
            </a:defRPr>
          </a:lvl3pPr>
          <a:lvl4pPr marL="1371600" algn="l" defTabSz="914400" rtl="0" eaLnBrk="1" latinLnBrk="0" hangingPunct="1">
            <a:defRPr sz="1800" kern="1200">
              <a:solidFill>
                <a:sysClr val="windowText" lastClr="000000"/>
              </a:solidFill>
              <a:latin typeface="Tw Cen MT"/>
            </a:defRPr>
          </a:lvl4pPr>
          <a:lvl5pPr marL="1828800" algn="l" defTabSz="914400" rtl="0" eaLnBrk="1" latinLnBrk="0" hangingPunct="1">
            <a:defRPr sz="1800" kern="1200">
              <a:solidFill>
                <a:sysClr val="windowText" lastClr="000000"/>
              </a:solidFill>
              <a:latin typeface="Tw Cen MT"/>
            </a:defRPr>
          </a:lvl5pPr>
          <a:lvl6pPr marL="2286000" algn="l" defTabSz="914400" rtl="0" eaLnBrk="1" latinLnBrk="0" hangingPunct="1">
            <a:defRPr sz="1800" kern="1200">
              <a:solidFill>
                <a:sysClr val="windowText" lastClr="000000"/>
              </a:solidFill>
              <a:latin typeface="Tw Cen MT"/>
            </a:defRPr>
          </a:lvl6pPr>
          <a:lvl7pPr marL="2743200" algn="l" defTabSz="914400" rtl="0" eaLnBrk="1" latinLnBrk="0" hangingPunct="1">
            <a:defRPr sz="1800" kern="1200">
              <a:solidFill>
                <a:sysClr val="windowText" lastClr="000000"/>
              </a:solidFill>
              <a:latin typeface="Tw Cen MT"/>
            </a:defRPr>
          </a:lvl7pPr>
          <a:lvl8pPr marL="3200400" algn="l" defTabSz="914400" rtl="0" eaLnBrk="1" latinLnBrk="0" hangingPunct="1">
            <a:defRPr sz="1800" kern="1200">
              <a:solidFill>
                <a:sysClr val="windowText" lastClr="000000"/>
              </a:solidFill>
              <a:latin typeface="Tw Cen MT"/>
            </a:defRPr>
          </a:lvl8pPr>
          <a:lvl9pPr marL="3657600" algn="l" defTabSz="914400" rtl="0" eaLnBrk="1" latinLnBrk="0" hangingPunct="1">
            <a:defRPr sz="1800" kern="1200">
              <a:solidFill>
                <a:sysClr val="windowText" lastClr="000000"/>
              </a:solidFill>
              <a:latin typeface="Tw Cen MT"/>
            </a:defRPr>
          </a:lvl9pPr>
        </a:lstStyle>
        <a:p xmlns:a="http://schemas.openxmlformats.org/drawingml/2006/main">
          <a:r>
            <a:rPr lang="id-ID" dirty="0" smtClean="0"/>
            <a:t>20%</a:t>
          </a:r>
          <a:endParaRPr lang="id-ID" sz="1800" dirty="0"/>
        </a:p>
      </cdr:txBody>
    </cdr:sp>
  </cdr:relSizeAnchor>
</c:userShapes>
</file>

<file path=ppt/drawings/drawing3.xml><?xml version="1.0" encoding="utf-8"?>
<c:userShapes xmlns:c="http://schemas.openxmlformats.org/drawingml/2006/chart">
  <cdr:relSizeAnchor xmlns:cdr="http://schemas.openxmlformats.org/drawingml/2006/chartDrawing">
    <cdr:from>
      <cdr:x>0.10053</cdr:x>
      <cdr:y>0.45759</cdr:y>
    </cdr:from>
    <cdr:to>
      <cdr:x>0.20401</cdr:x>
      <cdr:y>0.51257</cdr:y>
    </cdr:to>
    <cdr:sp macro="" textlink="">
      <cdr:nvSpPr>
        <cdr:cNvPr id="3" name="TextBox 4"/>
        <cdr:cNvSpPr txBox="1"/>
      </cdr:nvSpPr>
      <cdr:spPr>
        <a:xfrm xmlns:a="http://schemas.openxmlformats.org/drawingml/2006/main">
          <a:off x="902205" y="3073575"/>
          <a:ext cx="928694"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id-ID"/>
          </a:defPPr>
          <a:lvl1pPr marL="0" algn="l" defTabSz="914400" rtl="0" eaLnBrk="1" latinLnBrk="0" hangingPunct="1">
            <a:defRPr sz="1800" kern="1200">
              <a:solidFill>
                <a:sysClr val="windowText" lastClr="000000"/>
              </a:solidFill>
              <a:latin typeface="Tw Cen MT"/>
            </a:defRPr>
          </a:lvl1pPr>
          <a:lvl2pPr marL="457200" algn="l" defTabSz="914400" rtl="0" eaLnBrk="1" latinLnBrk="0" hangingPunct="1">
            <a:defRPr sz="1800" kern="1200">
              <a:solidFill>
                <a:sysClr val="windowText" lastClr="000000"/>
              </a:solidFill>
              <a:latin typeface="Tw Cen MT"/>
            </a:defRPr>
          </a:lvl2pPr>
          <a:lvl3pPr marL="914400" algn="l" defTabSz="914400" rtl="0" eaLnBrk="1" latinLnBrk="0" hangingPunct="1">
            <a:defRPr sz="1800" kern="1200">
              <a:solidFill>
                <a:sysClr val="windowText" lastClr="000000"/>
              </a:solidFill>
              <a:latin typeface="Tw Cen MT"/>
            </a:defRPr>
          </a:lvl3pPr>
          <a:lvl4pPr marL="1371600" algn="l" defTabSz="914400" rtl="0" eaLnBrk="1" latinLnBrk="0" hangingPunct="1">
            <a:defRPr sz="1800" kern="1200">
              <a:solidFill>
                <a:sysClr val="windowText" lastClr="000000"/>
              </a:solidFill>
              <a:latin typeface="Tw Cen MT"/>
            </a:defRPr>
          </a:lvl4pPr>
          <a:lvl5pPr marL="1828800" algn="l" defTabSz="914400" rtl="0" eaLnBrk="1" latinLnBrk="0" hangingPunct="1">
            <a:defRPr sz="1800" kern="1200">
              <a:solidFill>
                <a:sysClr val="windowText" lastClr="000000"/>
              </a:solidFill>
              <a:latin typeface="Tw Cen MT"/>
            </a:defRPr>
          </a:lvl5pPr>
          <a:lvl6pPr marL="2286000" algn="l" defTabSz="914400" rtl="0" eaLnBrk="1" latinLnBrk="0" hangingPunct="1">
            <a:defRPr sz="1800" kern="1200">
              <a:solidFill>
                <a:sysClr val="windowText" lastClr="000000"/>
              </a:solidFill>
              <a:latin typeface="Tw Cen MT"/>
            </a:defRPr>
          </a:lvl6pPr>
          <a:lvl7pPr marL="2743200" algn="l" defTabSz="914400" rtl="0" eaLnBrk="1" latinLnBrk="0" hangingPunct="1">
            <a:defRPr sz="1800" kern="1200">
              <a:solidFill>
                <a:sysClr val="windowText" lastClr="000000"/>
              </a:solidFill>
              <a:latin typeface="Tw Cen MT"/>
            </a:defRPr>
          </a:lvl7pPr>
          <a:lvl8pPr marL="3200400" algn="l" defTabSz="914400" rtl="0" eaLnBrk="1" latinLnBrk="0" hangingPunct="1">
            <a:defRPr sz="1800" kern="1200">
              <a:solidFill>
                <a:sysClr val="windowText" lastClr="000000"/>
              </a:solidFill>
              <a:latin typeface="Tw Cen MT"/>
            </a:defRPr>
          </a:lvl8pPr>
          <a:lvl9pPr marL="3657600" algn="l" defTabSz="914400" rtl="0" eaLnBrk="1" latinLnBrk="0" hangingPunct="1">
            <a:defRPr sz="1800" kern="1200">
              <a:solidFill>
                <a:sysClr val="windowText" lastClr="000000"/>
              </a:solidFill>
              <a:latin typeface="Tw Cen MT"/>
            </a:defRPr>
          </a:lvl9pPr>
        </a:lstStyle>
        <a:p xmlns:a="http://schemas.openxmlformats.org/drawingml/2006/main">
          <a:r>
            <a:rPr lang="id-ID" sz="1800" dirty="0" smtClean="0"/>
            <a:t>15,2 %</a:t>
          </a:r>
          <a:endParaRPr lang="id-ID" sz="1800" dirty="0"/>
        </a:p>
      </cdr:txBody>
    </cdr:sp>
  </cdr:relSizeAnchor>
  <cdr:relSizeAnchor xmlns:cdr="http://schemas.openxmlformats.org/drawingml/2006/chartDrawing">
    <cdr:from>
      <cdr:x>0.14829</cdr:x>
      <cdr:y>0.24488</cdr:y>
    </cdr:from>
    <cdr:to>
      <cdr:x>0.25177</cdr:x>
      <cdr:y>0.29986</cdr:y>
    </cdr:to>
    <cdr:sp macro="" textlink="">
      <cdr:nvSpPr>
        <cdr:cNvPr id="4" name="TextBox 4"/>
        <cdr:cNvSpPr txBox="1"/>
      </cdr:nvSpPr>
      <cdr:spPr>
        <a:xfrm xmlns:a="http://schemas.openxmlformats.org/drawingml/2006/main">
          <a:off x="1330833" y="1644815"/>
          <a:ext cx="928694"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id-ID"/>
          </a:defPPr>
          <a:lvl1pPr marL="0" algn="l" defTabSz="914400" rtl="0" eaLnBrk="1" latinLnBrk="0" hangingPunct="1">
            <a:defRPr sz="1800" kern="1200">
              <a:solidFill>
                <a:sysClr val="windowText" lastClr="000000"/>
              </a:solidFill>
              <a:latin typeface="Tw Cen MT"/>
            </a:defRPr>
          </a:lvl1pPr>
          <a:lvl2pPr marL="457200" algn="l" defTabSz="914400" rtl="0" eaLnBrk="1" latinLnBrk="0" hangingPunct="1">
            <a:defRPr sz="1800" kern="1200">
              <a:solidFill>
                <a:sysClr val="windowText" lastClr="000000"/>
              </a:solidFill>
              <a:latin typeface="Tw Cen MT"/>
            </a:defRPr>
          </a:lvl2pPr>
          <a:lvl3pPr marL="914400" algn="l" defTabSz="914400" rtl="0" eaLnBrk="1" latinLnBrk="0" hangingPunct="1">
            <a:defRPr sz="1800" kern="1200">
              <a:solidFill>
                <a:sysClr val="windowText" lastClr="000000"/>
              </a:solidFill>
              <a:latin typeface="Tw Cen MT"/>
            </a:defRPr>
          </a:lvl3pPr>
          <a:lvl4pPr marL="1371600" algn="l" defTabSz="914400" rtl="0" eaLnBrk="1" latinLnBrk="0" hangingPunct="1">
            <a:defRPr sz="1800" kern="1200">
              <a:solidFill>
                <a:sysClr val="windowText" lastClr="000000"/>
              </a:solidFill>
              <a:latin typeface="Tw Cen MT"/>
            </a:defRPr>
          </a:lvl4pPr>
          <a:lvl5pPr marL="1828800" algn="l" defTabSz="914400" rtl="0" eaLnBrk="1" latinLnBrk="0" hangingPunct="1">
            <a:defRPr sz="1800" kern="1200">
              <a:solidFill>
                <a:sysClr val="windowText" lastClr="000000"/>
              </a:solidFill>
              <a:latin typeface="Tw Cen MT"/>
            </a:defRPr>
          </a:lvl5pPr>
          <a:lvl6pPr marL="2286000" algn="l" defTabSz="914400" rtl="0" eaLnBrk="1" latinLnBrk="0" hangingPunct="1">
            <a:defRPr sz="1800" kern="1200">
              <a:solidFill>
                <a:sysClr val="windowText" lastClr="000000"/>
              </a:solidFill>
              <a:latin typeface="Tw Cen MT"/>
            </a:defRPr>
          </a:lvl6pPr>
          <a:lvl7pPr marL="2743200" algn="l" defTabSz="914400" rtl="0" eaLnBrk="1" latinLnBrk="0" hangingPunct="1">
            <a:defRPr sz="1800" kern="1200">
              <a:solidFill>
                <a:sysClr val="windowText" lastClr="000000"/>
              </a:solidFill>
              <a:latin typeface="Tw Cen MT"/>
            </a:defRPr>
          </a:lvl7pPr>
          <a:lvl8pPr marL="3200400" algn="l" defTabSz="914400" rtl="0" eaLnBrk="1" latinLnBrk="0" hangingPunct="1">
            <a:defRPr sz="1800" kern="1200">
              <a:solidFill>
                <a:sysClr val="windowText" lastClr="000000"/>
              </a:solidFill>
              <a:latin typeface="Tw Cen MT"/>
            </a:defRPr>
          </a:lvl8pPr>
          <a:lvl9pPr marL="3657600" algn="l" defTabSz="914400" rtl="0" eaLnBrk="1" latinLnBrk="0" hangingPunct="1">
            <a:defRPr sz="1800" kern="1200">
              <a:solidFill>
                <a:sysClr val="windowText" lastClr="000000"/>
              </a:solidFill>
              <a:latin typeface="Tw Cen MT"/>
            </a:defRPr>
          </a:lvl9pPr>
        </a:lstStyle>
        <a:p xmlns:a="http://schemas.openxmlformats.org/drawingml/2006/main">
          <a:r>
            <a:rPr lang="id-ID" dirty="0" smtClean="0"/>
            <a:t>7</a:t>
          </a:r>
          <a:r>
            <a:rPr lang="id-ID" sz="1800" dirty="0" smtClean="0"/>
            <a:t>,8 %</a:t>
          </a:r>
          <a:endParaRPr lang="id-ID" sz="18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A6CA65C-8DA8-4B22-8A45-AE154CBFD5FE}" type="datetimeFigureOut">
              <a:rPr lang="id-ID" smtClean="0"/>
              <a:pPr/>
              <a:t>19/03/2012</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7E4222A-9A3F-4C98-BE76-565E910D5B14}"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6CA65C-8DA8-4B22-8A45-AE154CBFD5FE}" type="datetimeFigureOut">
              <a:rPr lang="id-ID" smtClean="0"/>
              <a:pPr/>
              <a:t>19/03/2012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E4222A-9A3F-4C98-BE76-565E910D5B1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A6CA65C-8DA8-4B22-8A45-AE154CBFD5FE}" type="datetimeFigureOut">
              <a:rPr lang="id-ID" smtClean="0"/>
              <a:pPr/>
              <a:t>19/03/2012</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7E4222A-9A3F-4C98-BE76-565E910D5B14}"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6CA65C-8DA8-4B22-8A45-AE154CBFD5FE}" type="datetimeFigureOut">
              <a:rPr lang="id-ID" smtClean="0"/>
              <a:pPr/>
              <a:t>19/03/2012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E4222A-9A3F-4C98-BE76-565E910D5B14}"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A6CA65C-8DA8-4B22-8A45-AE154CBFD5FE}" type="datetimeFigureOut">
              <a:rPr lang="id-ID" smtClean="0"/>
              <a:pPr/>
              <a:t>19/03/2012</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7E4222A-9A3F-4C98-BE76-565E910D5B14}"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A6CA65C-8DA8-4B22-8A45-AE154CBFD5FE}" type="datetimeFigureOut">
              <a:rPr lang="id-ID" smtClean="0"/>
              <a:pPr/>
              <a:t>19/03/2012</a:t>
            </a:fld>
            <a:endParaRPr lang="id-ID"/>
          </a:p>
        </p:txBody>
      </p:sp>
      <p:sp>
        <p:nvSpPr>
          <p:cNvPr id="10" name="Slide Number Placeholder 9"/>
          <p:cNvSpPr>
            <a:spLocks noGrp="1"/>
          </p:cNvSpPr>
          <p:nvPr>
            <p:ph type="sldNum" sz="quarter" idx="16"/>
          </p:nvPr>
        </p:nvSpPr>
        <p:spPr/>
        <p:txBody>
          <a:bodyPr rtlCol="0"/>
          <a:lstStyle/>
          <a:p>
            <a:fld id="{C7E4222A-9A3F-4C98-BE76-565E910D5B14}"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A6CA65C-8DA8-4B22-8A45-AE154CBFD5FE}" type="datetimeFigureOut">
              <a:rPr lang="id-ID" smtClean="0"/>
              <a:pPr/>
              <a:t>19/03/2012</a:t>
            </a:fld>
            <a:endParaRPr lang="id-ID"/>
          </a:p>
        </p:txBody>
      </p:sp>
      <p:sp>
        <p:nvSpPr>
          <p:cNvPr id="12" name="Slide Number Placeholder 11"/>
          <p:cNvSpPr>
            <a:spLocks noGrp="1"/>
          </p:cNvSpPr>
          <p:nvPr>
            <p:ph type="sldNum" sz="quarter" idx="16"/>
          </p:nvPr>
        </p:nvSpPr>
        <p:spPr/>
        <p:txBody>
          <a:bodyPr rtlCol="0"/>
          <a:lstStyle/>
          <a:p>
            <a:fld id="{C7E4222A-9A3F-4C98-BE76-565E910D5B14}"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6CA65C-8DA8-4B22-8A45-AE154CBFD5FE}" type="datetimeFigureOut">
              <a:rPr lang="id-ID" smtClean="0"/>
              <a:pPr/>
              <a:t>19/03/2012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7E4222A-9A3F-4C98-BE76-565E910D5B1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CA65C-8DA8-4B22-8A45-AE154CBFD5FE}" type="datetimeFigureOut">
              <a:rPr lang="id-ID" smtClean="0"/>
              <a:pPr/>
              <a:t>19/03/2012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7E4222A-9A3F-4C98-BE76-565E910D5B1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6CA65C-8DA8-4B22-8A45-AE154CBFD5FE}" type="datetimeFigureOut">
              <a:rPr lang="id-ID" smtClean="0"/>
              <a:pPr/>
              <a:t>19/03/2012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7E4222A-9A3F-4C98-BE76-565E910D5B14}"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A6CA65C-8DA8-4B22-8A45-AE154CBFD5FE}" type="datetimeFigureOut">
              <a:rPr lang="id-ID" smtClean="0"/>
              <a:pPr/>
              <a:t>19/03/2012</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7E4222A-9A3F-4C98-BE76-565E910D5B14}"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A6CA65C-8DA8-4B22-8A45-AE154CBFD5FE}" type="datetimeFigureOut">
              <a:rPr lang="id-ID" smtClean="0"/>
              <a:pPr/>
              <a:t>19/03/2012</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7E4222A-9A3F-4C98-BE76-565E910D5B1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Math Graph Assignment</a:t>
            </a:r>
            <a:endParaRPr lang="id-ID" dirty="0"/>
          </a:p>
        </p:txBody>
      </p:sp>
      <p:sp>
        <p:nvSpPr>
          <p:cNvPr id="3" name="Subtitle 2"/>
          <p:cNvSpPr>
            <a:spLocks noGrp="1"/>
          </p:cNvSpPr>
          <p:nvPr>
            <p:ph type="subTitle" idx="1"/>
          </p:nvPr>
        </p:nvSpPr>
        <p:spPr/>
        <p:txBody>
          <a:bodyPr>
            <a:normAutofit fontScale="77500" lnSpcReduction="20000"/>
          </a:bodyPr>
          <a:lstStyle/>
          <a:p>
            <a:r>
              <a:rPr lang="id-ID" dirty="0" smtClean="0"/>
              <a:t>Aditya, Juhee</a:t>
            </a:r>
          </a:p>
          <a:p>
            <a:r>
              <a:rPr lang="id-ID" dirty="0" smtClean="0"/>
              <a:t>8</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Movies Themes - Global </a:t>
            </a:r>
            <a:endParaRPr lang="id-ID"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929058" y="2928934"/>
            <a:ext cx="9286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18,2%</a:t>
            </a:r>
            <a:endParaRPr lang="id-ID" sz="1800" dirty="0"/>
          </a:p>
        </p:txBody>
      </p:sp>
      <p:sp>
        <p:nvSpPr>
          <p:cNvPr id="6" name="TextBox 5"/>
          <p:cNvSpPr txBox="1"/>
          <p:nvPr/>
        </p:nvSpPr>
        <p:spPr>
          <a:xfrm>
            <a:off x="4357686" y="3929066"/>
            <a:ext cx="9286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18,2%</a:t>
            </a:r>
            <a:endParaRPr lang="id-ID" sz="1800" dirty="0"/>
          </a:p>
        </p:txBody>
      </p:sp>
      <p:sp>
        <p:nvSpPr>
          <p:cNvPr id="7" name="TextBox 6"/>
          <p:cNvSpPr txBox="1"/>
          <p:nvPr/>
        </p:nvSpPr>
        <p:spPr>
          <a:xfrm>
            <a:off x="2857488" y="5000636"/>
            <a:ext cx="9286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27,3%</a:t>
            </a:r>
            <a:endParaRPr lang="id-ID" sz="1800" dirty="0"/>
          </a:p>
        </p:txBody>
      </p:sp>
      <p:sp>
        <p:nvSpPr>
          <p:cNvPr id="8" name="TextBox 7"/>
          <p:cNvSpPr txBox="1"/>
          <p:nvPr/>
        </p:nvSpPr>
        <p:spPr>
          <a:xfrm>
            <a:off x="2214546" y="3500438"/>
            <a:ext cx="9286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27,3%</a:t>
            </a:r>
            <a:endParaRPr lang="id-ID" sz="1800" dirty="0"/>
          </a:p>
        </p:txBody>
      </p:sp>
      <p:sp>
        <p:nvSpPr>
          <p:cNvPr id="9" name="TextBox 8"/>
          <p:cNvSpPr txBox="1"/>
          <p:nvPr/>
        </p:nvSpPr>
        <p:spPr>
          <a:xfrm>
            <a:off x="4429124" y="5000636"/>
            <a:ext cx="9286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4,6%</a:t>
            </a:r>
            <a:endParaRPr lang="id-ID" sz="1800" dirty="0"/>
          </a:p>
        </p:txBody>
      </p:sp>
      <p:sp>
        <p:nvSpPr>
          <p:cNvPr id="10" name="TextBox 9"/>
          <p:cNvSpPr txBox="1"/>
          <p:nvPr/>
        </p:nvSpPr>
        <p:spPr>
          <a:xfrm>
            <a:off x="3071802" y="2143116"/>
            <a:ext cx="9286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4,6%</a:t>
            </a:r>
            <a:endParaRPr lang="id-ID"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Conclusion</a:t>
            </a:r>
            <a:endParaRPr lang="id-ID" dirty="0"/>
          </a:p>
        </p:txBody>
      </p:sp>
      <p:sp>
        <p:nvSpPr>
          <p:cNvPr id="3" name="Content Placeholder 2"/>
          <p:cNvSpPr>
            <a:spLocks noGrp="1"/>
          </p:cNvSpPr>
          <p:nvPr>
            <p:ph sz="quarter" idx="1"/>
          </p:nvPr>
        </p:nvSpPr>
        <p:spPr/>
        <p:txBody>
          <a:bodyPr/>
          <a:lstStyle/>
          <a:p>
            <a:r>
              <a:rPr lang="en-US" dirty="0" smtClean="0"/>
              <a:t>Based On Survey</a:t>
            </a:r>
          </a:p>
          <a:p>
            <a:pPr lvl="1"/>
            <a:r>
              <a:rPr lang="en-US" dirty="0" smtClean="0"/>
              <a:t>Comedy is the movie genre most watched</a:t>
            </a:r>
          </a:p>
          <a:p>
            <a:pPr lvl="1"/>
            <a:r>
              <a:rPr lang="en-US" dirty="0" smtClean="0"/>
              <a:t>Romance is the movie genre least to be watched</a:t>
            </a:r>
          </a:p>
          <a:p>
            <a:r>
              <a:rPr lang="en-US" dirty="0" smtClean="0"/>
              <a:t>Global</a:t>
            </a:r>
          </a:p>
          <a:p>
            <a:pPr lvl="1"/>
            <a:r>
              <a:rPr lang="en-US" dirty="0" smtClean="0"/>
              <a:t>Comedy and action are the movie </a:t>
            </a:r>
            <a:r>
              <a:rPr lang="id-ID" dirty="0" smtClean="0"/>
              <a:t>themes</a:t>
            </a:r>
            <a:r>
              <a:rPr lang="en-US" dirty="0" smtClean="0"/>
              <a:t> which are most watched</a:t>
            </a:r>
          </a:p>
          <a:p>
            <a:pPr lvl="1"/>
            <a:r>
              <a:rPr lang="en-US" dirty="0" smtClean="0"/>
              <a:t>Romance is the movie </a:t>
            </a:r>
            <a:r>
              <a:rPr lang="id-ID" dirty="0" smtClean="0"/>
              <a:t>themes</a:t>
            </a:r>
            <a:r>
              <a:rPr lang="en-US" dirty="0" smtClean="0"/>
              <a:t> least to be watched.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Book Theme</a:t>
            </a:r>
            <a:endParaRPr lang="id-ID" dirty="0"/>
          </a:p>
        </p:txBody>
      </p:sp>
      <p:graphicFrame>
        <p:nvGraphicFramePr>
          <p:cNvPr id="6" name="Content Placeholder 5"/>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4"/>
          <p:cNvSpPr txBox="1"/>
          <p:nvPr/>
        </p:nvSpPr>
        <p:spPr>
          <a:xfrm flipH="1">
            <a:off x="3357554" y="5143512"/>
            <a:ext cx="79534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40%</a:t>
            </a:r>
            <a:endParaRPr lang="id-ID" sz="1800" dirty="0"/>
          </a:p>
        </p:txBody>
      </p:sp>
      <p:sp>
        <p:nvSpPr>
          <p:cNvPr id="10" name="TextBox 4"/>
          <p:cNvSpPr txBox="1"/>
          <p:nvPr/>
        </p:nvSpPr>
        <p:spPr>
          <a:xfrm flipH="1">
            <a:off x="3214678" y="2428868"/>
            <a:ext cx="79534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10%</a:t>
            </a:r>
            <a:endParaRPr lang="id-ID" sz="1800" dirty="0"/>
          </a:p>
        </p:txBody>
      </p:sp>
      <p:sp>
        <p:nvSpPr>
          <p:cNvPr id="12" name="TextBox 4"/>
          <p:cNvSpPr txBox="1"/>
          <p:nvPr/>
        </p:nvSpPr>
        <p:spPr>
          <a:xfrm flipH="1">
            <a:off x="5072066" y="3643314"/>
            <a:ext cx="795283"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10%</a:t>
            </a:r>
            <a:endParaRPr lang="id-ID" sz="3200" dirty="0"/>
          </a:p>
        </p:txBody>
      </p:sp>
      <p:sp>
        <p:nvSpPr>
          <p:cNvPr id="13" name="TextBox 4"/>
          <p:cNvSpPr txBox="1"/>
          <p:nvPr/>
        </p:nvSpPr>
        <p:spPr>
          <a:xfrm flipH="1">
            <a:off x="5000628" y="4357694"/>
            <a:ext cx="795283"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6%</a:t>
            </a:r>
            <a:endParaRPr lang="id-ID" sz="3200" dirty="0"/>
          </a:p>
        </p:txBody>
      </p:sp>
      <p:sp>
        <p:nvSpPr>
          <p:cNvPr id="14" name="TextBox 4"/>
          <p:cNvSpPr txBox="1"/>
          <p:nvPr/>
        </p:nvSpPr>
        <p:spPr>
          <a:xfrm flipH="1">
            <a:off x="2357422" y="3214686"/>
            <a:ext cx="79534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16%</a:t>
            </a:r>
            <a:endParaRPr lang="id-ID"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3706559224"/>
              </p:ext>
            </p:extLst>
          </p:nvPr>
        </p:nvGraphicFramePr>
        <p:xfrm>
          <a:off x="169333" y="141111"/>
          <a:ext cx="8974667" cy="671688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4"/>
          <p:cNvSpPr txBox="1"/>
          <p:nvPr/>
        </p:nvSpPr>
        <p:spPr>
          <a:xfrm>
            <a:off x="4214810" y="3244334"/>
            <a:ext cx="9286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34,8 %</a:t>
            </a:r>
            <a:endParaRPr lang="id-ID" sz="1800" dirty="0"/>
          </a:p>
        </p:txBody>
      </p:sp>
      <p:sp>
        <p:nvSpPr>
          <p:cNvPr id="4" name="TextBox 4"/>
          <p:cNvSpPr txBox="1"/>
          <p:nvPr/>
        </p:nvSpPr>
        <p:spPr>
          <a:xfrm>
            <a:off x="3500430" y="5072074"/>
            <a:ext cx="9286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18,8 %</a:t>
            </a:r>
            <a:endParaRPr lang="id-ID" sz="1800" dirty="0"/>
          </a:p>
        </p:txBody>
      </p:sp>
      <p:sp>
        <p:nvSpPr>
          <p:cNvPr id="5" name="TextBox 4"/>
          <p:cNvSpPr txBox="1"/>
          <p:nvPr/>
        </p:nvSpPr>
        <p:spPr>
          <a:xfrm>
            <a:off x="1571604" y="4643446"/>
            <a:ext cx="9286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17,4 %</a:t>
            </a:r>
            <a:endParaRPr lang="id-ID" sz="1800" dirty="0"/>
          </a:p>
        </p:txBody>
      </p:sp>
      <p:sp>
        <p:nvSpPr>
          <p:cNvPr id="6" name="TextBox 4"/>
          <p:cNvSpPr txBox="1"/>
          <p:nvPr/>
        </p:nvSpPr>
        <p:spPr>
          <a:xfrm>
            <a:off x="2571736" y="1214422"/>
            <a:ext cx="9286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5,8 %</a:t>
            </a:r>
            <a:endParaRPr lang="id-ID" sz="1800" dirty="0"/>
          </a:p>
        </p:txBody>
      </p:sp>
    </p:spTree>
    <p:extLst>
      <p:ext uri="{BB962C8B-B14F-4D97-AF65-F5344CB8AC3E}">
        <p14:creationId xmlns:p14="http://schemas.microsoft.com/office/powerpoint/2010/main" xmlns="" val="3326283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Conclusion</a:t>
            </a:r>
            <a:endParaRPr lang="id-ID" dirty="0"/>
          </a:p>
        </p:txBody>
      </p:sp>
      <p:sp>
        <p:nvSpPr>
          <p:cNvPr id="3" name="Content Placeholder 2"/>
          <p:cNvSpPr>
            <a:spLocks noGrp="1"/>
          </p:cNvSpPr>
          <p:nvPr>
            <p:ph sz="quarter" idx="1"/>
          </p:nvPr>
        </p:nvSpPr>
        <p:spPr/>
        <p:txBody>
          <a:bodyPr/>
          <a:lstStyle/>
          <a:p>
            <a:r>
              <a:rPr lang="en-US" dirty="0" smtClean="0"/>
              <a:t>Based On Survey</a:t>
            </a:r>
          </a:p>
          <a:p>
            <a:pPr lvl="1"/>
            <a:r>
              <a:rPr lang="en-US" dirty="0" smtClean="0"/>
              <a:t>Fantasy is the genre most read</a:t>
            </a:r>
          </a:p>
          <a:p>
            <a:pPr lvl="1"/>
            <a:r>
              <a:rPr lang="en-US" dirty="0" smtClean="0"/>
              <a:t>Mystery is the genre least to be read</a:t>
            </a:r>
          </a:p>
          <a:p>
            <a:r>
              <a:rPr lang="en-US" dirty="0" smtClean="0"/>
              <a:t>Australia</a:t>
            </a:r>
          </a:p>
          <a:p>
            <a:pPr lvl="1"/>
            <a:r>
              <a:rPr lang="en-US" dirty="0" smtClean="0"/>
              <a:t>Mystery or thriller is the genre most read</a:t>
            </a:r>
          </a:p>
          <a:p>
            <a:pPr lvl="1"/>
            <a:r>
              <a:rPr lang="en-US" dirty="0" smtClean="0"/>
              <a:t>Chiefly derogatory is the genre least to be read</a:t>
            </a:r>
          </a:p>
          <a:p>
            <a:pPr lvl="1"/>
            <a:endParaRPr lang="en-US" dirty="0" smtClean="0"/>
          </a:p>
          <a:p>
            <a:pPr lvl="1">
              <a:buNone/>
            </a:pPr>
            <a:endParaRPr lang="en-US" dirty="0" smtClean="0"/>
          </a:p>
          <a:p>
            <a:pPr lvl="1"/>
            <a:endParaRPr lang="en-US" dirty="0" smtClean="0"/>
          </a:p>
          <a:p>
            <a:pPr lvl="1">
              <a:buNone/>
            </a:pPr>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Food</a:t>
            </a:r>
            <a:endParaRPr lang="id-ID" dirty="0"/>
          </a:p>
        </p:txBody>
      </p:sp>
      <p:graphicFrame>
        <p:nvGraphicFramePr>
          <p:cNvPr id="6" name="Content Placeholder 5"/>
          <p:cNvGraphicFramePr>
            <a:graphicFrameLocks noGrp="1"/>
          </p:cNvGraphicFramePr>
          <p:nvPr>
            <p:ph sz="quarter" idx="1"/>
          </p:nvPr>
        </p:nvGraphicFramePr>
        <p:xfrm>
          <a:off x="571472" y="1500174"/>
          <a:ext cx="8153400" cy="4495800"/>
        </p:xfrm>
        <a:graphic>
          <a:graphicData uri="http://schemas.openxmlformats.org/drawingml/2006/chart">
            <c:chart xmlns:c="http://schemas.openxmlformats.org/drawingml/2006/chart" xmlns:r="http://schemas.openxmlformats.org/officeDocument/2006/relationships" r:id="rId2"/>
          </a:graphicData>
        </a:graphic>
      </p:graphicFrame>
      <p:grpSp>
        <p:nvGrpSpPr>
          <p:cNvPr id="14" name="Group 13"/>
          <p:cNvGrpSpPr/>
          <p:nvPr/>
        </p:nvGrpSpPr>
        <p:grpSpPr>
          <a:xfrm>
            <a:off x="0" y="2143116"/>
            <a:ext cx="1295376" cy="3155414"/>
            <a:chOff x="0" y="2143116"/>
            <a:chExt cx="1295376" cy="3155414"/>
          </a:xfrm>
        </p:grpSpPr>
        <p:sp>
          <p:nvSpPr>
            <p:cNvPr id="8" name="TextBox 4"/>
            <p:cNvSpPr txBox="1"/>
            <p:nvPr/>
          </p:nvSpPr>
          <p:spPr>
            <a:xfrm flipH="1">
              <a:off x="500034" y="2143116"/>
              <a:ext cx="79534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7=</a:t>
              </a:r>
              <a:endParaRPr lang="id-ID" sz="1800" dirty="0"/>
            </a:p>
          </p:txBody>
        </p:sp>
        <p:sp>
          <p:nvSpPr>
            <p:cNvPr id="9" name="TextBox 4"/>
            <p:cNvSpPr txBox="1"/>
            <p:nvPr/>
          </p:nvSpPr>
          <p:spPr>
            <a:xfrm flipH="1">
              <a:off x="0" y="2714620"/>
              <a:ext cx="79534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13=</a:t>
              </a:r>
              <a:endParaRPr lang="id-ID" sz="1800" dirty="0"/>
            </a:p>
          </p:txBody>
        </p:sp>
        <p:sp>
          <p:nvSpPr>
            <p:cNvPr id="10" name="TextBox 4"/>
            <p:cNvSpPr txBox="1"/>
            <p:nvPr/>
          </p:nvSpPr>
          <p:spPr>
            <a:xfrm flipH="1">
              <a:off x="285720" y="3214686"/>
              <a:ext cx="79534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13=</a:t>
              </a:r>
              <a:endParaRPr lang="id-ID" sz="1800" dirty="0"/>
            </a:p>
          </p:txBody>
        </p:sp>
        <p:sp>
          <p:nvSpPr>
            <p:cNvPr id="11" name="TextBox 4"/>
            <p:cNvSpPr txBox="1"/>
            <p:nvPr/>
          </p:nvSpPr>
          <p:spPr>
            <a:xfrm flipH="1">
              <a:off x="500034" y="3857628"/>
              <a:ext cx="79534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8=</a:t>
              </a:r>
              <a:endParaRPr lang="id-ID" sz="1800" dirty="0"/>
            </a:p>
          </p:txBody>
        </p:sp>
        <p:sp>
          <p:nvSpPr>
            <p:cNvPr id="12" name="TextBox 4"/>
            <p:cNvSpPr txBox="1"/>
            <p:nvPr/>
          </p:nvSpPr>
          <p:spPr>
            <a:xfrm flipH="1">
              <a:off x="500034" y="4357694"/>
              <a:ext cx="79534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5=</a:t>
              </a:r>
              <a:endParaRPr lang="id-ID" sz="1800" dirty="0"/>
            </a:p>
          </p:txBody>
        </p:sp>
        <p:sp>
          <p:nvSpPr>
            <p:cNvPr id="13" name="TextBox 4"/>
            <p:cNvSpPr txBox="1"/>
            <p:nvPr/>
          </p:nvSpPr>
          <p:spPr>
            <a:xfrm flipH="1">
              <a:off x="500034" y="4929198"/>
              <a:ext cx="79534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5=</a:t>
              </a:r>
              <a:endParaRPr lang="id-ID" sz="1800" dirty="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Top Foods Eaten - Global</a:t>
            </a:r>
            <a:endParaRPr lang="id-ID" dirty="0"/>
          </a:p>
        </p:txBody>
      </p:sp>
      <p:graphicFrame>
        <p:nvGraphicFramePr>
          <p:cNvPr id="4" name="Table 3"/>
          <p:cNvGraphicFramePr>
            <a:graphicFrameLocks noGrp="1"/>
          </p:cNvGraphicFramePr>
          <p:nvPr/>
        </p:nvGraphicFramePr>
        <p:xfrm>
          <a:off x="357158" y="1785926"/>
          <a:ext cx="8358246" cy="4643470"/>
        </p:xfrm>
        <a:graphic>
          <a:graphicData uri="http://schemas.openxmlformats.org/drawingml/2006/table">
            <a:tbl>
              <a:tblPr firstRow="1" bandRow="1">
                <a:tableStyleId>{5940675A-B579-460E-94D1-54222C63F5DA}</a:tableStyleId>
              </a:tblPr>
              <a:tblGrid>
                <a:gridCol w="3598690"/>
                <a:gridCol w="4759556"/>
              </a:tblGrid>
              <a:tr h="464347">
                <a:tc>
                  <a:txBody>
                    <a:bodyPr/>
                    <a:lstStyle/>
                    <a:p>
                      <a:pPr algn="ctr"/>
                      <a:r>
                        <a:rPr lang="id-ID" dirty="0" smtClean="0"/>
                        <a:t>Ranking</a:t>
                      </a:r>
                      <a:endParaRPr lang="id-ID" dirty="0"/>
                    </a:p>
                  </a:txBody>
                  <a:tcPr/>
                </a:tc>
                <a:tc>
                  <a:txBody>
                    <a:bodyPr/>
                    <a:lstStyle/>
                    <a:p>
                      <a:pPr algn="ctr"/>
                      <a:r>
                        <a:rPr lang="id-ID" dirty="0" smtClean="0"/>
                        <a:t>Country</a:t>
                      </a:r>
                      <a:endParaRPr lang="id-ID" dirty="0"/>
                    </a:p>
                  </a:txBody>
                  <a:tcPr/>
                </a:tc>
              </a:tr>
              <a:tr h="464347">
                <a:tc>
                  <a:txBody>
                    <a:bodyPr/>
                    <a:lstStyle/>
                    <a:p>
                      <a:pPr algn="ctr"/>
                      <a:r>
                        <a:rPr lang="id-ID" dirty="0" smtClean="0"/>
                        <a:t>1</a:t>
                      </a:r>
                      <a:endParaRPr lang="id-ID" dirty="0"/>
                    </a:p>
                  </a:txBody>
                  <a:tcPr/>
                </a:tc>
                <a:tc>
                  <a:txBody>
                    <a:bodyPr/>
                    <a:lstStyle/>
                    <a:p>
                      <a:pPr algn="ctr"/>
                      <a:r>
                        <a:rPr lang="id-ID" dirty="0" smtClean="0"/>
                        <a:t>Mexico</a:t>
                      </a:r>
                      <a:endParaRPr lang="id-ID" dirty="0"/>
                    </a:p>
                  </a:txBody>
                  <a:tcPr/>
                </a:tc>
              </a:tr>
              <a:tr h="464347">
                <a:tc>
                  <a:txBody>
                    <a:bodyPr/>
                    <a:lstStyle/>
                    <a:p>
                      <a:pPr algn="ctr"/>
                      <a:r>
                        <a:rPr lang="id-ID" dirty="0" smtClean="0"/>
                        <a:t>2</a:t>
                      </a:r>
                      <a:endParaRPr lang="id-ID" dirty="0"/>
                    </a:p>
                  </a:txBody>
                  <a:tcPr/>
                </a:tc>
                <a:tc>
                  <a:txBody>
                    <a:bodyPr/>
                    <a:lstStyle/>
                    <a:p>
                      <a:pPr algn="ctr"/>
                      <a:r>
                        <a:rPr lang="id-ID" dirty="0" smtClean="0"/>
                        <a:t>Italy</a:t>
                      </a:r>
                      <a:endParaRPr lang="id-ID" dirty="0"/>
                    </a:p>
                  </a:txBody>
                  <a:tcPr/>
                </a:tc>
              </a:tr>
              <a:tr h="464347">
                <a:tc>
                  <a:txBody>
                    <a:bodyPr/>
                    <a:lstStyle/>
                    <a:p>
                      <a:pPr algn="ctr"/>
                      <a:r>
                        <a:rPr lang="id-ID" dirty="0" smtClean="0"/>
                        <a:t>3</a:t>
                      </a:r>
                      <a:endParaRPr lang="id-ID" dirty="0"/>
                    </a:p>
                  </a:txBody>
                  <a:tcPr/>
                </a:tc>
                <a:tc>
                  <a:txBody>
                    <a:bodyPr/>
                    <a:lstStyle/>
                    <a:p>
                      <a:pPr algn="ctr"/>
                      <a:r>
                        <a:rPr lang="id-ID" dirty="0" smtClean="0"/>
                        <a:t>India</a:t>
                      </a:r>
                      <a:endParaRPr lang="id-ID" dirty="0"/>
                    </a:p>
                  </a:txBody>
                  <a:tcPr/>
                </a:tc>
              </a:tr>
              <a:tr h="464347">
                <a:tc>
                  <a:txBody>
                    <a:bodyPr/>
                    <a:lstStyle/>
                    <a:p>
                      <a:pPr algn="ctr"/>
                      <a:r>
                        <a:rPr lang="id-ID" dirty="0" smtClean="0"/>
                        <a:t>4</a:t>
                      </a:r>
                      <a:endParaRPr lang="id-ID" dirty="0"/>
                    </a:p>
                  </a:txBody>
                  <a:tcPr/>
                </a:tc>
                <a:tc>
                  <a:txBody>
                    <a:bodyPr/>
                    <a:lstStyle/>
                    <a:p>
                      <a:pPr algn="ctr"/>
                      <a:r>
                        <a:rPr lang="id-ID" dirty="0" smtClean="0"/>
                        <a:t>Turkey</a:t>
                      </a:r>
                      <a:endParaRPr lang="id-ID" dirty="0"/>
                    </a:p>
                  </a:txBody>
                  <a:tcPr/>
                </a:tc>
              </a:tr>
              <a:tr h="464347">
                <a:tc>
                  <a:txBody>
                    <a:bodyPr/>
                    <a:lstStyle/>
                    <a:p>
                      <a:pPr algn="ctr"/>
                      <a:r>
                        <a:rPr lang="id-ID" dirty="0" smtClean="0"/>
                        <a:t>5</a:t>
                      </a:r>
                      <a:endParaRPr lang="id-ID" dirty="0"/>
                    </a:p>
                  </a:txBody>
                  <a:tcPr/>
                </a:tc>
                <a:tc>
                  <a:txBody>
                    <a:bodyPr/>
                    <a:lstStyle/>
                    <a:p>
                      <a:pPr algn="ctr"/>
                      <a:r>
                        <a:rPr lang="id-ID" dirty="0" smtClean="0"/>
                        <a:t>Peru</a:t>
                      </a:r>
                      <a:endParaRPr lang="id-ID" dirty="0"/>
                    </a:p>
                  </a:txBody>
                  <a:tcPr/>
                </a:tc>
              </a:tr>
              <a:tr h="464347">
                <a:tc>
                  <a:txBody>
                    <a:bodyPr/>
                    <a:lstStyle/>
                    <a:p>
                      <a:pPr algn="ctr"/>
                      <a:r>
                        <a:rPr lang="id-ID" dirty="0" smtClean="0"/>
                        <a:t>6</a:t>
                      </a:r>
                      <a:endParaRPr lang="id-ID" dirty="0"/>
                    </a:p>
                  </a:txBody>
                  <a:tcPr/>
                </a:tc>
                <a:tc>
                  <a:txBody>
                    <a:bodyPr/>
                    <a:lstStyle/>
                    <a:p>
                      <a:pPr algn="ctr"/>
                      <a:r>
                        <a:rPr lang="id-ID" dirty="0" smtClean="0"/>
                        <a:t>England</a:t>
                      </a:r>
                      <a:endParaRPr lang="id-ID" dirty="0"/>
                    </a:p>
                  </a:txBody>
                  <a:tcPr/>
                </a:tc>
              </a:tr>
              <a:tr h="464347">
                <a:tc>
                  <a:txBody>
                    <a:bodyPr/>
                    <a:lstStyle/>
                    <a:p>
                      <a:pPr algn="ctr"/>
                      <a:r>
                        <a:rPr lang="id-ID" dirty="0" smtClean="0"/>
                        <a:t>8</a:t>
                      </a:r>
                      <a:endParaRPr lang="id-ID" dirty="0"/>
                    </a:p>
                  </a:txBody>
                  <a:tcPr/>
                </a:tc>
                <a:tc>
                  <a:txBody>
                    <a:bodyPr/>
                    <a:lstStyle/>
                    <a:p>
                      <a:pPr algn="ctr"/>
                      <a:r>
                        <a:rPr lang="id-ID" dirty="0" smtClean="0"/>
                        <a:t>Philippines</a:t>
                      </a:r>
                      <a:endParaRPr lang="id-ID" dirty="0"/>
                    </a:p>
                  </a:txBody>
                  <a:tcPr/>
                </a:tc>
              </a:tr>
              <a:tr h="464347">
                <a:tc>
                  <a:txBody>
                    <a:bodyPr/>
                    <a:lstStyle/>
                    <a:p>
                      <a:pPr algn="ctr"/>
                      <a:r>
                        <a:rPr lang="id-ID" dirty="0" smtClean="0"/>
                        <a:t>9</a:t>
                      </a:r>
                      <a:endParaRPr lang="id-ID" dirty="0"/>
                    </a:p>
                  </a:txBody>
                  <a:tcPr/>
                </a:tc>
                <a:tc>
                  <a:txBody>
                    <a:bodyPr/>
                    <a:lstStyle/>
                    <a:p>
                      <a:pPr algn="ctr"/>
                      <a:r>
                        <a:rPr lang="id-ID" dirty="0" smtClean="0"/>
                        <a:t>China</a:t>
                      </a:r>
                      <a:endParaRPr lang="id-ID" dirty="0"/>
                    </a:p>
                  </a:txBody>
                  <a:tcPr/>
                </a:tc>
              </a:tr>
              <a:tr h="464347">
                <a:tc>
                  <a:txBody>
                    <a:bodyPr/>
                    <a:lstStyle/>
                    <a:p>
                      <a:pPr algn="ctr"/>
                      <a:r>
                        <a:rPr lang="id-ID" dirty="0" smtClean="0"/>
                        <a:t>10</a:t>
                      </a:r>
                      <a:endParaRPr lang="id-ID" dirty="0"/>
                    </a:p>
                  </a:txBody>
                  <a:tcPr/>
                </a:tc>
                <a:tc>
                  <a:txBody>
                    <a:bodyPr/>
                    <a:lstStyle/>
                    <a:p>
                      <a:pPr algn="ctr"/>
                      <a:r>
                        <a:rPr lang="id-ID" dirty="0" smtClean="0"/>
                        <a:t>Sweden</a:t>
                      </a:r>
                      <a:endParaRPr lang="id-ID"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Conclusion</a:t>
            </a:r>
            <a:endParaRPr lang="id-ID" dirty="0"/>
          </a:p>
        </p:txBody>
      </p:sp>
      <p:sp>
        <p:nvSpPr>
          <p:cNvPr id="3" name="Content Placeholder 2"/>
          <p:cNvSpPr>
            <a:spLocks noGrp="1"/>
          </p:cNvSpPr>
          <p:nvPr>
            <p:ph sz="quarter" idx="1"/>
          </p:nvPr>
        </p:nvSpPr>
        <p:spPr/>
        <p:txBody>
          <a:bodyPr/>
          <a:lstStyle/>
          <a:p>
            <a:r>
              <a:rPr lang="en-US" sz="2400" dirty="0" smtClean="0"/>
              <a:t>Based On Survey</a:t>
            </a:r>
          </a:p>
          <a:p>
            <a:pPr lvl="1"/>
            <a:r>
              <a:rPr lang="en-US" sz="2400" dirty="0" smtClean="0"/>
              <a:t>Indonesian and Japanese food is most </a:t>
            </a:r>
            <a:r>
              <a:rPr lang="id-ID" sz="2400" dirty="0" smtClean="0"/>
              <a:t>eaten</a:t>
            </a:r>
            <a:r>
              <a:rPr lang="en-US" sz="2400" dirty="0" smtClean="0"/>
              <a:t>.</a:t>
            </a:r>
          </a:p>
          <a:p>
            <a:pPr lvl="1"/>
            <a:r>
              <a:rPr lang="en-US" sz="2400" dirty="0" smtClean="0"/>
              <a:t>Korean and Mexican food is least to be </a:t>
            </a:r>
            <a:r>
              <a:rPr lang="id-ID" sz="2400" dirty="0" smtClean="0"/>
              <a:t>eaten</a:t>
            </a:r>
            <a:r>
              <a:rPr lang="en-US" sz="2400" dirty="0" smtClean="0"/>
              <a:t>.</a:t>
            </a:r>
          </a:p>
          <a:p>
            <a:r>
              <a:rPr lang="en-US" sz="2400" dirty="0" smtClean="0"/>
              <a:t>Global Survey</a:t>
            </a:r>
          </a:p>
          <a:p>
            <a:pPr lvl="1"/>
            <a:r>
              <a:rPr lang="en-US" dirty="0" smtClean="0"/>
              <a:t>Mexican food are preferred more internationally.</a:t>
            </a:r>
          </a:p>
          <a:p>
            <a:pPr lvl="1"/>
            <a:r>
              <a:rPr lang="en-US" dirty="0" smtClean="0"/>
              <a:t>Sweden food is </a:t>
            </a:r>
            <a:r>
              <a:rPr lang="id-ID" dirty="0" smtClean="0"/>
              <a:t>least to be eaten.</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Reflections - Aditya</a:t>
            </a:r>
            <a:endParaRPr lang="id-ID" dirty="0"/>
          </a:p>
        </p:txBody>
      </p:sp>
      <p:sp>
        <p:nvSpPr>
          <p:cNvPr id="3" name="Content Placeholder 2"/>
          <p:cNvSpPr>
            <a:spLocks noGrp="1"/>
          </p:cNvSpPr>
          <p:nvPr>
            <p:ph sz="quarter" idx="1"/>
          </p:nvPr>
        </p:nvSpPr>
        <p:spPr>
          <a:xfrm>
            <a:off x="285720" y="1600200"/>
            <a:ext cx="8531352" cy="5257800"/>
          </a:xfrm>
        </p:spPr>
        <p:txBody>
          <a:bodyPr>
            <a:normAutofit fontScale="62500" lnSpcReduction="20000"/>
          </a:bodyPr>
          <a:lstStyle/>
          <a:p>
            <a:r>
              <a:rPr lang="id-ID" dirty="0" smtClean="0"/>
              <a:t>The first thing to improve would be the method in doing the survey. </a:t>
            </a:r>
            <a:r>
              <a:rPr lang="en-US" dirty="0" smtClean="0"/>
              <a:t>Our </a:t>
            </a:r>
            <a:r>
              <a:rPr lang="en-US" dirty="0" smtClean="0"/>
              <a:t>method to find the data was </a:t>
            </a:r>
            <a:r>
              <a:rPr lang="id-ID" dirty="0" smtClean="0"/>
              <a:t>quite </a:t>
            </a:r>
            <a:r>
              <a:rPr lang="en-US" dirty="0" smtClean="0"/>
              <a:t>simple</a:t>
            </a:r>
            <a:r>
              <a:rPr lang="en-US" dirty="0" smtClean="0"/>
              <a:t>, first we surveyed everyone in the eight grade except for us of course. We had more or less around 25 people after we surveyed the </a:t>
            </a:r>
            <a:r>
              <a:rPr lang="id-ID" dirty="0" smtClean="0"/>
              <a:t>entire </a:t>
            </a:r>
            <a:r>
              <a:rPr lang="en-US" dirty="0" smtClean="0"/>
              <a:t>eight </a:t>
            </a:r>
            <a:r>
              <a:rPr lang="en-US" dirty="0" smtClean="0"/>
              <a:t>grade. The next step was definitely to survey the tenth </a:t>
            </a:r>
            <a:r>
              <a:rPr lang="en-US" dirty="0" smtClean="0"/>
              <a:t>grade</a:t>
            </a:r>
            <a:r>
              <a:rPr lang="id-ID" dirty="0" smtClean="0"/>
              <a:t>. </a:t>
            </a:r>
            <a:r>
              <a:rPr lang="en-US" dirty="0" smtClean="0"/>
              <a:t>Everything </a:t>
            </a:r>
            <a:r>
              <a:rPr lang="en-US" dirty="0" smtClean="0"/>
              <a:t>was </a:t>
            </a:r>
            <a:r>
              <a:rPr lang="en-US" dirty="0" smtClean="0"/>
              <a:t>recorded </a:t>
            </a:r>
            <a:r>
              <a:rPr lang="en-US" dirty="0" smtClean="0"/>
              <a:t>in paper, we didn’t use email because some students will not answer our emails. </a:t>
            </a:r>
            <a:r>
              <a:rPr lang="id-ID" dirty="0" smtClean="0"/>
              <a:t>But it turns out our method took too long, ot took around two days until we got all fifty people. If we could have done the survey faster, we would have gotten more time with the validation and the graphs.</a:t>
            </a:r>
            <a:endParaRPr lang="id-ID" dirty="0" smtClean="0"/>
          </a:p>
          <a:p>
            <a:r>
              <a:rPr lang="en-US" dirty="0" smtClean="0"/>
              <a:t>Once we organized our data, we turned </a:t>
            </a:r>
            <a:r>
              <a:rPr lang="en-US" dirty="0" err="1" smtClean="0"/>
              <a:t>i</a:t>
            </a:r>
            <a:r>
              <a:rPr lang="id-ID" dirty="0" smtClean="0"/>
              <a:t>t </a:t>
            </a:r>
            <a:r>
              <a:rPr lang="en-US" dirty="0" smtClean="0"/>
              <a:t>into </a:t>
            </a:r>
            <a:r>
              <a:rPr lang="en-US" dirty="0" smtClean="0"/>
              <a:t>a graph. In total we had five </a:t>
            </a:r>
            <a:r>
              <a:rPr lang="en-US" dirty="0" smtClean="0"/>
              <a:t>graphs. </a:t>
            </a:r>
            <a:r>
              <a:rPr lang="en-US" dirty="0" smtClean="0"/>
              <a:t>We tried to make a different graph </a:t>
            </a:r>
            <a:r>
              <a:rPr lang="id-ID" dirty="0" smtClean="0"/>
              <a:t>to give more variety, however we couldn’t use </a:t>
            </a:r>
            <a:r>
              <a:rPr lang="id-ID" dirty="0" smtClean="0"/>
              <a:t>graphs like stem </a:t>
            </a:r>
            <a:r>
              <a:rPr lang="id-ID" dirty="0" smtClean="0"/>
              <a:t>and leaf or box and </a:t>
            </a:r>
            <a:r>
              <a:rPr lang="id-ID" dirty="0" smtClean="0"/>
              <a:t>whiskers. So </a:t>
            </a:r>
            <a:r>
              <a:rPr lang="id-ID" dirty="0" smtClean="0"/>
              <a:t>we used another bar graph for the fifth topic</a:t>
            </a:r>
            <a:r>
              <a:rPr lang="en-US" dirty="0" smtClean="0"/>
              <a:t>. </a:t>
            </a:r>
            <a:r>
              <a:rPr lang="en-US" dirty="0" smtClean="0"/>
              <a:t>Before </a:t>
            </a:r>
            <a:r>
              <a:rPr lang="en-US" dirty="0" smtClean="0"/>
              <a:t>we could conclude each topic, we had to validate our results. The way we did it was to find a survey result about sports, hobbies, movie themes, book themes and food based on </a:t>
            </a:r>
            <a:r>
              <a:rPr lang="id-ID" dirty="0" smtClean="0"/>
              <a:t>global</a:t>
            </a:r>
            <a:r>
              <a:rPr lang="en-US" dirty="0" smtClean="0"/>
              <a:t> </a:t>
            </a:r>
            <a:r>
              <a:rPr lang="en-US" dirty="0" smtClean="0"/>
              <a:t>votes. </a:t>
            </a:r>
            <a:r>
              <a:rPr lang="en-US" dirty="0" smtClean="0"/>
              <a:t>An </a:t>
            </a:r>
            <a:r>
              <a:rPr lang="en-US" dirty="0" smtClean="0"/>
              <a:t>error we had was that for </a:t>
            </a:r>
            <a:r>
              <a:rPr lang="id-ID" dirty="0" smtClean="0"/>
              <a:t>one</a:t>
            </a:r>
            <a:r>
              <a:rPr lang="en-US" dirty="0" smtClean="0"/>
              <a:t> </a:t>
            </a:r>
            <a:r>
              <a:rPr lang="en-US" dirty="0" smtClean="0"/>
              <a:t>of the validation, we were forced to make a table </a:t>
            </a:r>
            <a:r>
              <a:rPr lang="id-ID" dirty="0" smtClean="0"/>
              <a:t>rather then a graph because we coudln’t find the data on the internet</a:t>
            </a:r>
            <a:r>
              <a:rPr lang="en-US" dirty="0" smtClean="0"/>
              <a:t>. </a:t>
            </a:r>
            <a:r>
              <a:rPr lang="id-ID" dirty="0" smtClean="0"/>
              <a:t>It would have been better if we found all graphs for each validation.</a:t>
            </a:r>
            <a:endParaRPr lang="id-ID" dirty="0" smtClean="0"/>
          </a:p>
          <a:p>
            <a:r>
              <a:rPr lang="id-ID" dirty="0" smtClean="0"/>
              <a:t>In the future</a:t>
            </a:r>
            <a:r>
              <a:rPr lang="en-US" dirty="0" smtClean="0"/>
              <a:t>, </a:t>
            </a:r>
            <a:r>
              <a:rPr lang="id-ID" dirty="0" smtClean="0"/>
              <a:t>if there is a assignment similar to this, </a:t>
            </a:r>
            <a:r>
              <a:rPr lang="en-US" dirty="0" smtClean="0"/>
              <a:t>deciding the right question </a:t>
            </a:r>
            <a:r>
              <a:rPr lang="id-ID" dirty="0" smtClean="0"/>
              <a:t>in the </a:t>
            </a:r>
            <a:r>
              <a:rPr lang="id-ID" dirty="0" smtClean="0"/>
              <a:t>begining </a:t>
            </a:r>
            <a:r>
              <a:rPr lang="en-US" dirty="0" smtClean="0"/>
              <a:t>would </a:t>
            </a:r>
            <a:r>
              <a:rPr lang="en-US" dirty="0" smtClean="0"/>
              <a:t>be </a:t>
            </a:r>
            <a:r>
              <a:rPr lang="id-ID" dirty="0" smtClean="0"/>
              <a:t>important</a:t>
            </a:r>
            <a:r>
              <a:rPr lang="en-US" dirty="0" smtClean="0"/>
              <a:t> </a:t>
            </a:r>
            <a:r>
              <a:rPr lang="en-US" dirty="0" smtClean="0"/>
              <a:t>because the validation </a:t>
            </a:r>
            <a:r>
              <a:rPr lang="id-ID" dirty="0" smtClean="0"/>
              <a:t>is most </a:t>
            </a:r>
            <a:r>
              <a:rPr lang="en-US" dirty="0" smtClean="0"/>
              <a:t>difficult</a:t>
            </a:r>
            <a:r>
              <a:rPr lang="en-US" dirty="0" smtClean="0"/>
              <a:t>.</a:t>
            </a:r>
            <a:r>
              <a:rPr lang="id-ID" dirty="0" smtClean="0"/>
              <a:t> For example if I have changed my question about food into “What food do you consume most everyday?” I would have gotten a graph from the internet. However my question was different then that, it was “Which country produces the most delicious food?” which meant that I couldn’t use the graph from the internet. </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Reflection - Juhee</a:t>
            </a:r>
            <a:endParaRPr lang="id-ID" dirty="0"/>
          </a:p>
        </p:txBody>
      </p:sp>
      <p:sp>
        <p:nvSpPr>
          <p:cNvPr id="3" name="Content Placeholder 2"/>
          <p:cNvSpPr>
            <a:spLocks noGrp="1"/>
          </p:cNvSpPr>
          <p:nvPr>
            <p:ph sz="quarter" idx="1"/>
          </p:nvPr>
        </p:nvSpPr>
        <p:spPr>
          <a:xfrm>
            <a:off x="428596" y="1571612"/>
            <a:ext cx="8317070" cy="4900634"/>
          </a:xfrm>
        </p:spPr>
        <p:txBody>
          <a:bodyPr>
            <a:normAutofit fontScale="62500" lnSpcReduction="20000"/>
          </a:bodyPr>
          <a:lstStyle/>
          <a:p>
            <a:r>
              <a:rPr lang="en-US" dirty="0" smtClean="0"/>
              <a:t>For our group, we could have improve our methods so that it would be faster and our group will have more time making the graphs and doing the validations. We could have done questionnaires so that it wouldn’t waste time and it would be faster. Also we could have made the method better and reliable by making the people that we interview have the same age, culture and interviewing the amount of people divisible by one hundred. To improve the methods, we could have used more of lunch periods and splitting jobs. </a:t>
            </a:r>
          </a:p>
          <a:p>
            <a:r>
              <a:rPr lang="en-US" dirty="0" smtClean="0"/>
              <a:t>Our group used 3 kinds of graphs which are line, bar and pie. I think that we could have a better presentation of data by looking at advantages and disadvantages of each graph and use them according to the survey that is appropriate. Since we have to use at least more than two graphs, we could have seen the disadvantages and advantages and used them to make our graph more precise and according to the data. Such as bar graph has an advantage of showing the data category in a frequency distribution but the disadvantage is that it fails to show patterns. Also another idea is to use </a:t>
            </a:r>
          </a:p>
          <a:p>
            <a:r>
              <a:rPr lang="en-US" dirty="0" smtClean="0"/>
              <a:t>For the validation of the data, we could have been better by using graphs to express our </a:t>
            </a:r>
            <a:r>
              <a:rPr lang="en-US" dirty="0" smtClean="0"/>
              <a:t>validation. </a:t>
            </a:r>
            <a:r>
              <a:rPr lang="en-US" dirty="0" smtClean="0"/>
              <a:t>Also I think that we could have used more reliable sources than the ones we have used. Reliable sources from my opinion are ones that are up-to-date so that they won’t be old. Also I believe that reliable sources are not from Wikipedia because people can write whatever they want on that website. </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Introduction</a:t>
            </a:r>
            <a:endParaRPr lang="id-ID" dirty="0"/>
          </a:p>
        </p:txBody>
      </p:sp>
      <p:sp>
        <p:nvSpPr>
          <p:cNvPr id="3" name="Content Placeholder 2"/>
          <p:cNvSpPr>
            <a:spLocks noGrp="1"/>
          </p:cNvSpPr>
          <p:nvPr>
            <p:ph sz="quarter" idx="1"/>
          </p:nvPr>
        </p:nvSpPr>
        <p:spPr/>
        <p:txBody>
          <a:bodyPr>
            <a:normAutofit lnSpcReduction="10000"/>
          </a:bodyPr>
          <a:lstStyle/>
          <a:p>
            <a:r>
              <a:rPr lang="id-ID" dirty="0" smtClean="0"/>
              <a:t>Sport: What sport do you think is best to be played?</a:t>
            </a:r>
          </a:p>
          <a:p>
            <a:r>
              <a:rPr lang="id-ID" dirty="0" smtClean="0"/>
              <a:t>Hobbies: What activity would you prefer to do on a daily basis?</a:t>
            </a:r>
          </a:p>
          <a:p>
            <a:r>
              <a:rPr lang="id-ID" dirty="0" smtClean="0"/>
              <a:t>Movie Theme: From the countless movie theme categories, which have you always liked to watch?</a:t>
            </a:r>
          </a:p>
          <a:p>
            <a:r>
              <a:rPr lang="id-ID" dirty="0" smtClean="0"/>
              <a:t>Book Theme: What book genre do you think is most enjoyable based on the books you read?</a:t>
            </a:r>
          </a:p>
          <a:p>
            <a:r>
              <a:rPr lang="id-ID" dirty="0" smtClean="0"/>
              <a:t>Food: Which country produces the most delicious food?</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Reference</a:t>
            </a:r>
            <a:endParaRPr lang="id-ID" dirty="0"/>
          </a:p>
        </p:txBody>
      </p:sp>
      <p:sp>
        <p:nvSpPr>
          <p:cNvPr id="3" name="Content Placeholder 2"/>
          <p:cNvSpPr>
            <a:spLocks noGrp="1"/>
          </p:cNvSpPr>
          <p:nvPr>
            <p:ph sz="quarter" idx="1"/>
          </p:nvPr>
        </p:nvSpPr>
        <p:spPr/>
        <p:txBody>
          <a:bodyPr>
            <a:normAutofit fontScale="77500" lnSpcReduction="20000"/>
          </a:bodyPr>
          <a:lstStyle/>
          <a:p>
            <a:r>
              <a:rPr lang="id-ID" dirty="0" smtClean="0"/>
              <a:t>"Sports in Australia." </a:t>
            </a:r>
            <a:r>
              <a:rPr lang="id-ID" i="1" dirty="0" smtClean="0"/>
              <a:t>Portal Oceania</a:t>
            </a:r>
            <a:r>
              <a:rPr lang="id-ID" dirty="0" smtClean="0"/>
              <a:t>. Web. 17 Mar. 2012. &lt;http://portaloceania.com/au-life-sports-ing.htm&gt;.</a:t>
            </a:r>
          </a:p>
          <a:p>
            <a:r>
              <a:rPr lang="it-IT" dirty="0" smtClean="0"/>
              <a:t>“Hobbies of the Australians.” </a:t>
            </a:r>
            <a:r>
              <a:rPr lang="it-IT" i="1" dirty="0" smtClean="0"/>
              <a:t>Portal Oceania</a:t>
            </a:r>
            <a:r>
              <a:rPr lang="it-IT" dirty="0" smtClean="0"/>
              <a:t>. Web. 18 March. 2012. &lt;http://portaloceania.com/au-life-hobbies-ing.htm&gt;.</a:t>
            </a:r>
            <a:endParaRPr lang="en-US" dirty="0" smtClean="0"/>
          </a:p>
          <a:p>
            <a:r>
              <a:rPr lang="en-US" dirty="0" smtClean="0"/>
              <a:t>"Countries with the Best Food." </a:t>
            </a:r>
            <a:r>
              <a:rPr lang="en-US" i="1" dirty="0" smtClean="0"/>
              <a:t>- Top Ten List</a:t>
            </a:r>
            <a:r>
              <a:rPr lang="en-US" dirty="0" smtClean="0"/>
              <a:t>. Web. 15 Mar. 2012. &lt;http://www.the-top-tens.com/lists/countries-with-the-best-food.asp&gt;.</a:t>
            </a:r>
            <a:r>
              <a:rPr lang="id-ID" dirty="0" smtClean="0"/>
              <a:t> </a:t>
            </a:r>
          </a:p>
          <a:p>
            <a:r>
              <a:rPr lang="en-US" dirty="0" smtClean="0"/>
              <a:t>"</a:t>
            </a:r>
            <a:r>
              <a:rPr lang="en-US" dirty="0" err="1" smtClean="0"/>
              <a:t>ILounge</a:t>
            </a:r>
            <a:r>
              <a:rPr lang="en-US" dirty="0" smtClean="0"/>
              <a:t>." </a:t>
            </a:r>
            <a:r>
              <a:rPr lang="en-US" i="1" dirty="0" smtClean="0"/>
              <a:t>Help! Survey for Best Movie Genre Australia</a:t>
            </a:r>
            <a:r>
              <a:rPr lang="en-US" dirty="0" smtClean="0"/>
              <a:t>. Web. 15 Mar. 2012. &lt;http://forums.ilounge.com/ipod-polls/120785-help-survey-best-movie-genre.html&gt;.</a:t>
            </a:r>
            <a:endParaRPr lang="id-ID" dirty="0" smtClean="0"/>
          </a:p>
          <a:p>
            <a:r>
              <a:rPr lang="id-ID" dirty="0" smtClean="0"/>
              <a:t>"JOAN REEVES Aka SlingWords: Latest Stats on Genre Books." </a:t>
            </a:r>
            <a:r>
              <a:rPr lang="id-ID" i="1" dirty="0" smtClean="0"/>
              <a:t>JOAN REEVES Aka SlingWords</a:t>
            </a:r>
            <a:r>
              <a:rPr lang="id-ID" dirty="0" smtClean="0"/>
              <a:t>. Joan Reeves. Web. 15 Mar. 2012. &lt;http://slingwords.blogspot.com/2010/11/latest-stats-on-genre-books.html&gt;.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071810"/>
            <a:ext cx="8153400" cy="990600"/>
          </a:xfrm>
        </p:spPr>
        <p:txBody>
          <a:bodyPr/>
          <a:lstStyle/>
          <a:p>
            <a:pPr algn="ctr"/>
            <a:r>
              <a:rPr lang="id-ID" dirty="0" smtClean="0"/>
              <a:t>Thank You</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Sports</a:t>
            </a:r>
            <a:endParaRPr lang="id-ID" dirty="0"/>
          </a:p>
        </p:txBody>
      </p:sp>
      <p:graphicFrame>
        <p:nvGraphicFramePr>
          <p:cNvPr id="4" name="Content Placeholder 3"/>
          <p:cNvGraphicFramePr>
            <a:graphicFrameLocks noGrp="1"/>
          </p:cNvGraphicFramePr>
          <p:nvPr>
            <p:ph sz="quarter" idx="1"/>
          </p:nvPr>
        </p:nvGraphicFramePr>
        <p:xfrm>
          <a:off x="500034" y="1500174"/>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357290" y="5500702"/>
            <a:ext cx="714380" cy="369332"/>
          </a:xfrm>
          <a:prstGeom prst="rect">
            <a:avLst/>
          </a:prstGeom>
          <a:noFill/>
        </p:spPr>
        <p:txBody>
          <a:bodyPr wrap="square" rtlCol="0">
            <a:spAutoFit/>
          </a:bodyPr>
          <a:lstStyle/>
          <a:p>
            <a:r>
              <a:rPr lang="id-ID" dirty="0" smtClean="0"/>
              <a:t>=20</a:t>
            </a:r>
            <a:endParaRPr lang="id-ID" dirty="0"/>
          </a:p>
        </p:txBody>
      </p:sp>
      <p:sp>
        <p:nvSpPr>
          <p:cNvPr id="6" name="TextBox 5"/>
          <p:cNvSpPr txBox="1"/>
          <p:nvPr/>
        </p:nvSpPr>
        <p:spPr>
          <a:xfrm>
            <a:off x="2285984" y="5500702"/>
            <a:ext cx="714380" cy="369332"/>
          </a:xfrm>
          <a:prstGeom prst="rect">
            <a:avLst/>
          </a:prstGeom>
          <a:noFill/>
        </p:spPr>
        <p:txBody>
          <a:bodyPr wrap="square" rtlCol="0">
            <a:spAutoFit/>
          </a:bodyPr>
          <a:lstStyle/>
          <a:p>
            <a:r>
              <a:rPr lang="id-ID" dirty="0" smtClean="0"/>
              <a:t>=6</a:t>
            </a:r>
            <a:endParaRPr lang="id-ID" dirty="0"/>
          </a:p>
        </p:txBody>
      </p:sp>
      <p:sp>
        <p:nvSpPr>
          <p:cNvPr id="7" name="TextBox 6"/>
          <p:cNvSpPr txBox="1"/>
          <p:nvPr/>
        </p:nvSpPr>
        <p:spPr>
          <a:xfrm>
            <a:off x="3214678" y="5500702"/>
            <a:ext cx="714380" cy="369332"/>
          </a:xfrm>
          <a:prstGeom prst="rect">
            <a:avLst/>
          </a:prstGeom>
          <a:noFill/>
        </p:spPr>
        <p:txBody>
          <a:bodyPr wrap="square" rtlCol="0">
            <a:spAutoFit/>
          </a:bodyPr>
          <a:lstStyle/>
          <a:p>
            <a:r>
              <a:rPr lang="id-ID" dirty="0" smtClean="0"/>
              <a:t>=2</a:t>
            </a:r>
            <a:endParaRPr lang="id-ID" dirty="0"/>
          </a:p>
        </p:txBody>
      </p:sp>
      <p:sp>
        <p:nvSpPr>
          <p:cNvPr id="8" name="TextBox 7"/>
          <p:cNvSpPr txBox="1"/>
          <p:nvPr/>
        </p:nvSpPr>
        <p:spPr>
          <a:xfrm>
            <a:off x="4143372" y="5500702"/>
            <a:ext cx="714380" cy="369332"/>
          </a:xfrm>
          <a:prstGeom prst="rect">
            <a:avLst/>
          </a:prstGeom>
          <a:noFill/>
        </p:spPr>
        <p:txBody>
          <a:bodyPr wrap="square" rtlCol="0">
            <a:spAutoFit/>
          </a:bodyPr>
          <a:lstStyle/>
          <a:p>
            <a:r>
              <a:rPr lang="id-ID" dirty="0" smtClean="0"/>
              <a:t>=2</a:t>
            </a:r>
            <a:endParaRPr lang="id-ID" dirty="0"/>
          </a:p>
        </p:txBody>
      </p:sp>
      <p:sp>
        <p:nvSpPr>
          <p:cNvPr id="9" name="TextBox 8"/>
          <p:cNvSpPr txBox="1"/>
          <p:nvPr/>
        </p:nvSpPr>
        <p:spPr>
          <a:xfrm>
            <a:off x="5143504" y="5500702"/>
            <a:ext cx="714380" cy="369332"/>
          </a:xfrm>
          <a:prstGeom prst="rect">
            <a:avLst/>
          </a:prstGeom>
          <a:noFill/>
        </p:spPr>
        <p:txBody>
          <a:bodyPr wrap="square" rtlCol="0">
            <a:spAutoFit/>
          </a:bodyPr>
          <a:lstStyle/>
          <a:p>
            <a:r>
              <a:rPr lang="id-ID" dirty="0" smtClean="0"/>
              <a:t>=9</a:t>
            </a:r>
            <a:endParaRPr lang="id-ID" dirty="0"/>
          </a:p>
        </p:txBody>
      </p:sp>
      <p:sp>
        <p:nvSpPr>
          <p:cNvPr id="10" name="TextBox 9"/>
          <p:cNvSpPr txBox="1"/>
          <p:nvPr/>
        </p:nvSpPr>
        <p:spPr>
          <a:xfrm>
            <a:off x="5929322" y="5500702"/>
            <a:ext cx="714380" cy="369332"/>
          </a:xfrm>
          <a:prstGeom prst="rect">
            <a:avLst/>
          </a:prstGeom>
          <a:noFill/>
        </p:spPr>
        <p:txBody>
          <a:bodyPr wrap="square" rtlCol="0">
            <a:spAutoFit/>
          </a:bodyPr>
          <a:lstStyle/>
          <a:p>
            <a:r>
              <a:rPr lang="id-ID" dirty="0" smtClean="0"/>
              <a:t>=7</a:t>
            </a:r>
            <a:endParaRPr lang="id-ID" dirty="0"/>
          </a:p>
        </p:txBody>
      </p:sp>
      <p:sp>
        <p:nvSpPr>
          <p:cNvPr id="11" name="TextBox 10"/>
          <p:cNvSpPr txBox="1"/>
          <p:nvPr/>
        </p:nvSpPr>
        <p:spPr>
          <a:xfrm>
            <a:off x="6929454" y="5500702"/>
            <a:ext cx="714380" cy="369332"/>
          </a:xfrm>
          <a:prstGeom prst="rect">
            <a:avLst/>
          </a:prstGeom>
          <a:noFill/>
        </p:spPr>
        <p:txBody>
          <a:bodyPr wrap="square" rtlCol="0">
            <a:spAutoFit/>
          </a:bodyPr>
          <a:lstStyle/>
          <a:p>
            <a:r>
              <a:rPr lang="id-ID" dirty="0" smtClean="0"/>
              <a:t>=5</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 xmlns:p14="http://schemas.microsoft.com/office/powerpoint/2010/main" val="2367635085"/>
              </p:ext>
            </p:extLst>
          </p:nvPr>
        </p:nvGraphicFramePr>
        <p:xfrm>
          <a:off x="254000" y="169333"/>
          <a:ext cx="8734778" cy="65898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46681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Conclusion</a:t>
            </a:r>
            <a:endParaRPr lang="id-ID" dirty="0"/>
          </a:p>
        </p:txBody>
      </p:sp>
      <p:sp>
        <p:nvSpPr>
          <p:cNvPr id="3" name="Content Placeholder 2"/>
          <p:cNvSpPr>
            <a:spLocks noGrp="1"/>
          </p:cNvSpPr>
          <p:nvPr>
            <p:ph sz="quarter" idx="1"/>
          </p:nvPr>
        </p:nvSpPr>
        <p:spPr/>
        <p:txBody>
          <a:bodyPr/>
          <a:lstStyle/>
          <a:p>
            <a:r>
              <a:rPr lang="en-US" dirty="0" smtClean="0"/>
              <a:t>Based On Survey</a:t>
            </a:r>
          </a:p>
          <a:p>
            <a:pPr lvl="1"/>
            <a:r>
              <a:rPr lang="en-US" dirty="0" smtClean="0"/>
              <a:t>Basketball is the sport most played.</a:t>
            </a:r>
          </a:p>
          <a:p>
            <a:pPr lvl="1"/>
            <a:r>
              <a:rPr lang="en-US" dirty="0" smtClean="0"/>
              <a:t>Swimming and softball is the sport played the least.</a:t>
            </a:r>
          </a:p>
          <a:p>
            <a:r>
              <a:rPr lang="id-ID" dirty="0" smtClean="0"/>
              <a:t>USA graph</a:t>
            </a:r>
            <a:endParaRPr lang="en-US" dirty="0" smtClean="0"/>
          </a:p>
          <a:p>
            <a:pPr lvl="1"/>
            <a:r>
              <a:rPr lang="id-ID" dirty="0" smtClean="0"/>
              <a:t>Basketball</a:t>
            </a:r>
            <a:r>
              <a:rPr lang="en-US" dirty="0" smtClean="0"/>
              <a:t> </a:t>
            </a:r>
            <a:r>
              <a:rPr lang="en-US" dirty="0" smtClean="0"/>
              <a:t>is the sport most played</a:t>
            </a:r>
          </a:p>
          <a:p>
            <a:pPr lvl="1"/>
            <a:r>
              <a:rPr lang="id-ID" dirty="0" smtClean="0"/>
              <a:t>Hockey is </a:t>
            </a:r>
            <a:r>
              <a:rPr lang="en-US" dirty="0" smtClean="0"/>
              <a:t>the sport </a:t>
            </a:r>
            <a:r>
              <a:rPr lang="en-US" dirty="0" smtClean="0"/>
              <a:t>played the least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Hobbies</a:t>
            </a:r>
            <a:endParaRPr lang="id-ID" dirty="0"/>
          </a:p>
        </p:txBody>
      </p:sp>
      <p:graphicFrame>
        <p:nvGraphicFramePr>
          <p:cNvPr id="4" name="Content Placeholder 3"/>
          <p:cNvGraphicFramePr>
            <a:graphicFrameLocks noGrp="1"/>
          </p:cNvGraphicFramePr>
          <p:nvPr>
            <p:ph sz="quarter" idx="1"/>
          </p:nvPr>
        </p:nvGraphicFramePr>
        <p:xfrm>
          <a:off x="500034" y="1571612"/>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643042" y="5357826"/>
            <a:ext cx="714380" cy="369332"/>
          </a:xfrm>
          <a:prstGeom prst="rect">
            <a:avLst/>
          </a:prstGeom>
          <a:noFill/>
        </p:spPr>
        <p:txBody>
          <a:bodyPr wrap="square" rtlCol="0">
            <a:spAutoFit/>
          </a:bodyPr>
          <a:lstStyle/>
          <a:p>
            <a:r>
              <a:rPr lang="id-ID" dirty="0" smtClean="0"/>
              <a:t>=5</a:t>
            </a:r>
            <a:endParaRPr lang="id-ID" dirty="0"/>
          </a:p>
        </p:txBody>
      </p:sp>
      <p:sp>
        <p:nvSpPr>
          <p:cNvPr id="8" name="TextBox 7"/>
          <p:cNvSpPr txBox="1"/>
          <p:nvPr/>
        </p:nvSpPr>
        <p:spPr>
          <a:xfrm>
            <a:off x="3214678" y="5143512"/>
            <a:ext cx="714380" cy="369332"/>
          </a:xfrm>
          <a:prstGeom prst="rect">
            <a:avLst/>
          </a:prstGeom>
          <a:noFill/>
        </p:spPr>
        <p:txBody>
          <a:bodyPr wrap="square" rtlCol="0">
            <a:spAutoFit/>
          </a:bodyPr>
          <a:lstStyle/>
          <a:p>
            <a:r>
              <a:rPr lang="id-ID" dirty="0" smtClean="0"/>
              <a:t>=12</a:t>
            </a:r>
            <a:endParaRPr lang="id-ID" dirty="0"/>
          </a:p>
        </p:txBody>
      </p:sp>
      <p:sp>
        <p:nvSpPr>
          <p:cNvPr id="9" name="TextBox 8"/>
          <p:cNvSpPr txBox="1"/>
          <p:nvPr/>
        </p:nvSpPr>
        <p:spPr>
          <a:xfrm>
            <a:off x="3714744" y="5715016"/>
            <a:ext cx="714380" cy="369332"/>
          </a:xfrm>
          <a:prstGeom prst="rect">
            <a:avLst/>
          </a:prstGeom>
          <a:noFill/>
        </p:spPr>
        <p:txBody>
          <a:bodyPr wrap="square" rtlCol="0">
            <a:spAutoFit/>
          </a:bodyPr>
          <a:lstStyle/>
          <a:p>
            <a:r>
              <a:rPr lang="id-ID" dirty="0" smtClean="0"/>
              <a:t>=1</a:t>
            </a:r>
            <a:endParaRPr lang="id-ID" dirty="0"/>
          </a:p>
        </p:txBody>
      </p:sp>
      <p:sp>
        <p:nvSpPr>
          <p:cNvPr id="10" name="TextBox 9"/>
          <p:cNvSpPr txBox="1"/>
          <p:nvPr/>
        </p:nvSpPr>
        <p:spPr>
          <a:xfrm>
            <a:off x="5072066" y="5143512"/>
            <a:ext cx="714380" cy="369332"/>
          </a:xfrm>
          <a:prstGeom prst="rect">
            <a:avLst/>
          </a:prstGeom>
          <a:noFill/>
        </p:spPr>
        <p:txBody>
          <a:bodyPr wrap="square" rtlCol="0">
            <a:spAutoFit/>
          </a:bodyPr>
          <a:lstStyle/>
          <a:p>
            <a:r>
              <a:rPr lang="id-ID" dirty="0" smtClean="0"/>
              <a:t>=5</a:t>
            </a:r>
            <a:endParaRPr lang="id-ID" dirty="0"/>
          </a:p>
        </p:txBody>
      </p:sp>
      <p:sp>
        <p:nvSpPr>
          <p:cNvPr id="11" name="TextBox 10"/>
          <p:cNvSpPr txBox="1"/>
          <p:nvPr/>
        </p:nvSpPr>
        <p:spPr>
          <a:xfrm>
            <a:off x="6929454" y="4929198"/>
            <a:ext cx="714380" cy="369332"/>
          </a:xfrm>
          <a:prstGeom prst="rect">
            <a:avLst/>
          </a:prstGeom>
          <a:noFill/>
        </p:spPr>
        <p:txBody>
          <a:bodyPr wrap="square" rtlCol="0">
            <a:spAutoFit/>
          </a:bodyPr>
          <a:lstStyle/>
          <a:p>
            <a:r>
              <a:rPr lang="id-ID" dirty="0" smtClean="0"/>
              <a:t>=3</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1440867610"/>
              </p:ext>
            </p:extLst>
          </p:nvPr>
        </p:nvGraphicFramePr>
        <p:xfrm>
          <a:off x="0" y="0"/>
          <a:ext cx="8786841" cy="6572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681291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Conclusion</a:t>
            </a:r>
            <a:endParaRPr lang="id-ID" dirty="0"/>
          </a:p>
        </p:txBody>
      </p:sp>
      <p:sp>
        <p:nvSpPr>
          <p:cNvPr id="3" name="Content Placeholder 2"/>
          <p:cNvSpPr>
            <a:spLocks noGrp="1"/>
          </p:cNvSpPr>
          <p:nvPr>
            <p:ph sz="quarter" idx="1"/>
          </p:nvPr>
        </p:nvSpPr>
        <p:spPr/>
        <p:txBody>
          <a:bodyPr>
            <a:normAutofit/>
          </a:bodyPr>
          <a:lstStyle/>
          <a:p>
            <a:r>
              <a:rPr lang="en-US" dirty="0" smtClean="0"/>
              <a:t>Based On Survey</a:t>
            </a:r>
          </a:p>
          <a:p>
            <a:pPr lvl="1"/>
            <a:r>
              <a:rPr lang="en-US" dirty="0" smtClean="0"/>
              <a:t>Gaming is the hobby done by most people.</a:t>
            </a:r>
          </a:p>
          <a:p>
            <a:pPr lvl="1"/>
            <a:r>
              <a:rPr lang="en-US" dirty="0" smtClean="0"/>
              <a:t>Horse back riding is the least appealing hobby.</a:t>
            </a:r>
          </a:p>
          <a:p>
            <a:r>
              <a:rPr lang="en-US" dirty="0" smtClean="0"/>
              <a:t>Australia</a:t>
            </a:r>
          </a:p>
          <a:p>
            <a:pPr lvl="1"/>
            <a:r>
              <a:rPr lang="en-US" dirty="0" smtClean="0"/>
              <a:t>Physical activities is the hobby done by most people.</a:t>
            </a:r>
          </a:p>
          <a:p>
            <a:pPr lvl="1">
              <a:buFont typeface="Wingdings 2" charset="2"/>
              <a:buChar char=""/>
            </a:pPr>
            <a:r>
              <a:rPr lang="en-US" dirty="0" smtClean="0"/>
              <a:t>Public speaking is the least appealing hobby</a:t>
            </a:r>
          </a:p>
          <a:p>
            <a:pPr lvl="1"/>
            <a:endParaRPr lang="en-US"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Movie Themes</a:t>
            </a:r>
            <a:endParaRPr lang="id-ID"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4"/>
          <p:cNvSpPr txBox="1"/>
          <p:nvPr/>
        </p:nvSpPr>
        <p:spPr>
          <a:xfrm>
            <a:off x="4214810" y="3244334"/>
            <a:ext cx="71438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34%</a:t>
            </a:r>
            <a:endParaRPr lang="id-ID" sz="1800" dirty="0"/>
          </a:p>
        </p:txBody>
      </p:sp>
      <p:sp>
        <p:nvSpPr>
          <p:cNvPr id="11" name="TextBox 4"/>
          <p:cNvSpPr txBox="1"/>
          <p:nvPr/>
        </p:nvSpPr>
        <p:spPr>
          <a:xfrm>
            <a:off x="4071934" y="5072074"/>
            <a:ext cx="71438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19%</a:t>
            </a:r>
            <a:endParaRPr lang="id-ID" sz="1800" dirty="0"/>
          </a:p>
        </p:txBody>
      </p:sp>
      <p:sp>
        <p:nvSpPr>
          <p:cNvPr id="12" name="TextBox 4"/>
          <p:cNvSpPr txBox="1"/>
          <p:nvPr/>
        </p:nvSpPr>
        <p:spPr>
          <a:xfrm flipH="1">
            <a:off x="2714612" y="4786322"/>
            <a:ext cx="795342"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17%</a:t>
            </a:r>
            <a:endParaRPr lang="id-ID" sz="1800" dirty="0"/>
          </a:p>
        </p:txBody>
      </p:sp>
      <p:sp>
        <p:nvSpPr>
          <p:cNvPr id="13" name="TextBox 4"/>
          <p:cNvSpPr txBox="1"/>
          <p:nvPr/>
        </p:nvSpPr>
        <p:spPr>
          <a:xfrm>
            <a:off x="2143108" y="3857628"/>
            <a:ext cx="71438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13%</a:t>
            </a:r>
            <a:endParaRPr lang="id-ID" sz="1800" dirty="0"/>
          </a:p>
        </p:txBody>
      </p:sp>
      <p:sp>
        <p:nvSpPr>
          <p:cNvPr id="14" name="TextBox 4"/>
          <p:cNvSpPr txBox="1"/>
          <p:nvPr/>
        </p:nvSpPr>
        <p:spPr>
          <a:xfrm>
            <a:off x="2786050" y="2857496"/>
            <a:ext cx="71438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d-ID" sz="1800" dirty="0" smtClean="0"/>
              <a:t>17%</a:t>
            </a:r>
            <a:endParaRPr lang="id-ID" sz="1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1792</TotalTime>
  <Words>1222</Words>
  <Application>Microsoft Macintosh PowerPoint</Application>
  <PresentationFormat>On-screen Show (4:3)</PresentationFormat>
  <Paragraphs>143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Math Graph Assignment</vt:lpstr>
      <vt:lpstr>Introduction</vt:lpstr>
      <vt:lpstr>Sports</vt:lpstr>
      <vt:lpstr>Slide 4</vt:lpstr>
      <vt:lpstr>Conclusion</vt:lpstr>
      <vt:lpstr>Hobbies</vt:lpstr>
      <vt:lpstr>Slide 7</vt:lpstr>
      <vt:lpstr>Conclusion</vt:lpstr>
      <vt:lpstr>Movie Themes</vt:lpstr>
      <vt:lpstr>Movies Themes - Global </vt:lpstr>
      <vt:lpstr>Conclusion</vt:lpstr>
      <vt:lpstr>Book Theme</vt:lpstr>
      <vt:lpstr>Slide 13</vt:lpstr>
      <vt:lpstr>Conclusion</vt:lpstr>
      <vt:lpstr>Food</vt:lpstr>
      <vt:lpstr>Top Foods Eaten - Global</vt:lpstr>
      <vt:lpstr>Conclusion</vt:lpstr>
      <vt:lpstr>Reflections - Aditya</vt:lpstr>
      <vt:lpstr>Reflection - Juhee</vt:lpstr>
      <vt:lpstr>Reference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Graph Assignment</dc:title>
  <dc:creator>Toshiba</dc:creator>
  <cp:lastModifiedBy>Toshiba</cp:lastModifiedBy>
  <cp:revision>72</cp:revision>
  <dcterms:created xsi:type="dcterms:W3CDTF">2012-03-13T06:22:26Z</dcterms:created>
  <dcterms:modified xsi:type="dcterms:W3CDTF">2012-03-19T03:06:01Z</dcterms:modified>
</cp:coreProperties>
</file>